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269" r:id="rId5"/>
    <p:sldId id="260" r:id="rId6"/>
    <p:sldId id="276" r:id="rId7"/>
    <p:sldId id="284" r:id="rId8"/>
    <p:sldId id="285" r:id="rId9"/>
    <p:sldId id="286" r:id="rId10"/>
    <p:sldId id="287" r:id="rId11"/>
    <p:sldId id="263" r:id="rId12"/>
    <p:sldId id="288" r:id="rId13"/>
    <p:sldId id="289" r:id="rId14"/>
    <p:sldId id="290" r:id="rId15"/>
    <p:sldId id="291" r:id="rId16"/>
    <p:sldId id="292" r:id="rId17"/>
    <p:sldId id="293" r:id="rId18"/>
    <p:sldId id="303" r:id="rId19"/>
    <p:sldId id="296" r:id="rId20"/>
    <p:sldId id="280" r:id="rId21"/>
    <p:sldId id="297" r:id="rId22"/>
    <p:sldId id="304" r:id="rId23"/>
    <p:sldId id="298" r:id="rId24"/>
    <p:sldId id="299" r:id="rId25"/>
    <p:sldId id="300" r:id="rId26"/>
    <p:sldId id="302" r:id="rId27"/>
    <p:sldId id="301" r:id="rId28"/>
    <p:sldId id="305" r:id="rId29"/>
    <p:sldId id="306" r:id="rId30"/>
    <p:sldId id="307" r:id="rId31"/>
    <p:sldId id="312" r:id="rId32"/>
    <p:sldId id="314" r:id="rId33"/>
    <p:sldId id="309" r:id="rId34"/>
    <p:sldId id="310" r:id="rId35"/>
    <p:sldId id="311" r:id="rId36"/>
    <p:sldId id="313" r:id="rId37"/>
    <p:sldId id="315" r:id="rId38"/>
    <p:sldId id="317" r:id="rId39"/>
    <p:sldId id="316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 ho choo" initials="yc" lastIdx="1" clrIdx="0">
    <p:extLst>
      <p:ext uri="{19B8F6BF-5375-455C-9EA6-DF929625EA0E}">
        <p15:presenceInfo xmlns:p15="http://schemas.microsoft.com/office/powerpoint/2012/main" userId="a8c25072a5ddbc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1CF"/>
    <a:srgbClr val="E4E3E1"/>
    <a:srgbClr val="FFFF00"/>
    <a:srgbClr val="EBEDEE"/>
    <a:srgbClr val="E9E9E9"/>
    <a:srgbClr val="E6E4E5"/>
    <a:srgbClr val="DEDEE0"/>
    <a:srgbClr val="E1E1E2"/>
    <a:srgbClr val="E8E2E2"/>
    <a:srgbClr val="EAEB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 autoAdjust="0"/>
  </p:normalViewPr>
  <p:slideViewPr>
    <p:cSldViewPr snapToGrid="0" showGuides="1">
      <p:cViewPr varScale="1">
        <p:scale>
          <a:sx n="81" d="100"/>
          <a:sy n="81" d="100"/>
        </p:scale>
        <p:origin x="75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1461A-691E-4B5C-8865-6CB624B612EA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10D04-C2AC-4187-95F3-0A47CBF8C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9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pPr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vectors/%EB%8F%8B%EB%B3%B4%EA%B8%B0-%EA%B2%80%EC%83%89-%ED%99%95%EB%8C%80-%ED%99%95%EB%8C%80-%EC%B6%95%EC%86%8C-1083373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vectors/%EB%8F%8B%EB%B3%B4%EA%B8%B0-%EA%B2%80%EC%83%89-%ED%99%95%EB%8C%80-%ED%99%95%EB%8C%80-%EC%B6%95%EC%86%8C-1083373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3694580" y="4338906"/>
            <a:ext cx="46506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+mj-lt"/>
              </a:rPr>
              <a:t>스마트 웹 디자인 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ko-KR" altLang="en-US" sz="4000" b="1" dirty="0">
                <a:latin typeface="+mj-lt"/>
              </a:rPr>
              <a:t>종합 설계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9291340" y="5755278"/>
            <a:ext cx="23038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>
                <a:latin typeface="+mj-lt"/>
              </a:rPr>
              <a:t>작성자</a:t>
            </a:r>
            <a:r>
              <a:rPr lang="en-US" altLang="ko-KR" sz="2500" b="1" dirty="0">
                <a:latin typeface="+mj-lt"/>
              </a:rPr>
              <a:t>: </a:t>
            </a:r>
            <a:r>
              <a:rPr lang="ko-KR" altLang="en-US" sz="2500" b="1" dirty="0">
                <a:latin typeface="+mj-lt"/>
              </a:rPr>
              <a:t>추영호</a:t>
            </a:r>
            <a:endParaRPr lang="en-US" altLang="ko-KR" sz="2500" b="1" dirty="0">
              <a:latin typeface="+mj-lt"/>
            </a:endParaRPr>
          </a:p>
          <a:p>
            <a:pPr algn="ctr"/>
            <a:r>
              <a:rPr lang="ko-KR" altLang="en-US" sz="2500" b="1" dirty="0">
                <a:latin typeface="+mj-lt"/>
              </a:rPr>
              <a:t>학번</a:t>
            </a:r>
            <a:r>
              <a:rPr lang="en-US" altLang="ko-KR" sz="2500" b="1" dirty="0">
                <a:latin typeface="+mj-lt"/>
              </a:rPr>
              <a:t>: 1960052</a:t>
            </a:r>
            <a:endParaRPr lang="ko-KR" altLang="en-US" sz="2500" b="1" dirty="0">
              <a:latin typeface="+mj-lt"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50133000" descr="EMB00005b3809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14693" y="5738868"/>
            <a:ext cx="739665" cy="885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5165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시스템 구성도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</a:rPr>
              <a:t>데이터 흐름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9A845F-6DEF-DBB7-C448-28EB0773B13B}"/>
              </a:ext>
            </a:extLst>
          </p:cNvPr>
          <p:cNvSpPr txBox="1"/>
          <p:nvPr/>
        </p:nvSpPr>
        <p:spPr>
          <a:xfrm>
            <a:off x="377869" y="2458399"/>
            <a:ext cx="11133497" cy="3913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이용자가 사이트에 접근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영화  서버와 기본 서비스 서버를 사용자에게 전달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이용자가 로그인을 시도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z="1600" spc="-150" dirty="0">
                <a:latin typeface="+mn-ea"/>
              </a:rPr>
              <a:t>DB</a:t>
            </a:r>
            <a:r>
              <a:rPr lang="ko-KR" altLang="en-US" sz="1600" spc="-150" dirty="0">
                <a:latin typeface="+mn-ea"/>
              </a:rPr>
              <a:t>에서 이용자 정보가 있는지를 관리자 서버로 </a:t>
            </a:r>
            <a:r>
              <a:rPr lang="en-US" altLang="ko-KR" sz="1600" spc="-150" dirty="0">
                <a:latin typeface="+mn-ea"/>
              </a:rPr>
              <a:t> </a:t>
            </a:r>
            <a:r>
              <a:rPr lang="ko-KR" altLang="en-US" sz="1600" spc="-150" dirty="0">
                <a:latin typeface="+mn-ea"/>
              </a:rPr>
              <a:t>보내준다</a:t>
            </a:r>
            <a:r>
              <a:rPr lang="en-US" altLang="ko-KR" sz="1600" spc="-150" dirty="0">
                <a:latin typeface="+mn-ea"/>
              </a:rPr>
              <a:t>.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관리자는 해당 유저가 있으면 로그인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없으면 해당 계정이 없음을 알려준다</a:t>
            </a:r>
            <a:r>
              <a:rPr lang="en-US" altLang="ko-KR" sz="1600" spc="-150" dirty="0">
                <a:latin typeface="+mn-ea"/>
              </a:rPr>
              <a:t>.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이용자가 해당 정보를 입력한다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z="1600" spc="-150" dirty="0">
                <a:latin typeface="+mn-ea"/>
              </a:rPr>
              <a:t>DB</a:t>
            </a:r>
            <a:r>
              <a:rPr lang="ko-KR" altLang="en-US" sz="1600" spc="-150" dirty="0">
                <a:latin typeface="+mn-ea"/>
              </a:rPr>
              <a:t>서버에서 사용자의 정보를 저장하고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관리자 서버로 넘겨 준다</a:t>
            </a:r>
            <a:r>
              <a:rPr lang="en-US" altLang="ko-KR" sz="1600" spc="-150" dirty="0">
                <a:latin typeface="+mn-ea"/>
              </a:rPr>
              <a:t>.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관리자 서버는 가입한 이용자의 정보를 받고 관리한다</a:t>
            </a:r>
            <a:r>
              <a:rPr lang="en-US" altLang="ko-KR" sz="1600" spc="-150" dirty="0">
                <a:latin typeface="+mn-ea"/>
              </a:rPr>
              <a:t>.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이용자는 메인 페이지에서  영화 정보를 얻고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다른 사람의 영화의 평가한 것을 볼 </a:t>
            </a:r>
            <a:r>
              <a:rPr lang="ko-KR" altLang="en-US" sz="1600" spc="-150" dirty="0" err="1">
                <a:latin typeface="+mn-ea"/>
              </a:rPr>
              <a:t>수있고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평가도 가능하다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이용자가 로그아웃 하고 홈페이지에서 나간다</a:t>
            </a:r>
            <a:r>
              <a:rPr lang="en-US" altLang="ko-KR" sz="1600" spc="-150" dirty="0">
                <a:latin typeface="+mn-ea"/>
              </a:rPr>
              <a:t>.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en-US" altLang="ko-KR" sz="1600" spc="-15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E1EB-444F-838F-1F9A-30D43FED9097}"/>
              </a:ext>
            </a:extLst>
          </p:cNvPr>
          <p:cNvSpPr txBox="1"/>
          <p:nvPr/>
        </p:nvSpPr>
        <p:spPr>
          <a:xfrm>
            <a:off x="408263" y="1760806"/>
            <a:ext cx="349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흐름</a:t>
            </a:r>
          </a:p>
        </p:txBody>
      </p:sp>
    </p:spTree>
    <p:extLst>
      <p:ext uri="{BB962C8B-B14F-4D97-AF65-F5344CB8AC3E}">
        <p14:creationId xmlns:p14="http://schemas.microsoft.com/office/powerpoint/2010/main" val="427071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1996059" cy="1415772"/>
            <a:chOff x="901700" y="2721114"/>
            <a:chExt cx="1996059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553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/>
                <a:t>UI</a:t>
              </a:r>
              <a:r>
                <a:rPr lang="ko-KR" altLang="en-US" sz="3600" spc="-300" dirty="0"/>
                <a:t>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014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UI</a:t>
            </a:r>
            <a:r>
              <a:rPr lang="ko-KR" altLang="en-US" sz="4400" spc="-300" dirty="0">
                <a:solidFill>
                  <a:schemeClr val="accent4"/>
                </a:solidFill>
              </a:rPr>
              <a:t>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9A845F-6DEF-DBB7-C448-28EB0773B13B}"/>
              </a:ext>
            </a:extLst>
          </p:cNvPr>
          <p:cNvSpPr txBox="1"/>
          <p:nvPr/>
        </p:nvSpPr>
        <p:spPr>
          <a:xfrm>
            <a:off x="418272" y="1971380"/>
            <a:ext cx="4082608" cy="3913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- </a:t>
            </a:r>
            <a:r>
              <a:rPr lang="ko-KR" altLang="en-US" sz="1600" spc="-150" dirty="0">
                <a:latin typeface="+mn-ea"/>
              </a:rPr>
              <a:t>로그인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  * </a:t>
            </a:r>
            <a:r>
              <a:rPr lang="ko-KR" altLang="en-US" sz="1600" spc="-150" dirty="0">
                <a:latin typeface="+mn-ea"/>
              </a:rPr>
              <a:t>아이디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 비닐 번호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-</a:t>
            </a:r>
            <a:r>
              <a:rPr lang="ko-KR" altLang="en-US" sz="1600" spc="-150" dirty="0">
                <a:latin typeface="+mn-ea"/>
              </a:rPr>
              <a:t> 로그 아웃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-</a:t>
            </a:r>
            <a:r>
              <a:rPr lang="ko-KR" altLang="en-US" sz="1600" spc="-150" dirty="0">
                <a:latin typeface="+mn-ea"/>
              </a:rPr>
              <a:t>회원가입 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 *</a:t>
            </a:r>
            <a:r>
              <a:rPr lang="ko-KR" altLang="en-US" sz="1600" spc="-150" dirty="0">
                <a:latin typeface="+mn-ea"/>
              </a:rPr>
              <a:t>이름 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전화번호 </a:t>
            </a:r>
            <a:r>
              <a:rPr lang="en-US" altLang="ko-KR" sz="1600" spc="-150" dirty="0">
                <a:latin typeface="+mn-ea"/>
              </a:rPr>
              <a:t>,</a:t>
            </a:r>
            <a:r>
              <a:rPr lang="ko-KR" altLang="en-US" sz="1600" spc="-150" dirty="0">
                <a:latin typeface="+mn-ea"/>
              </a:rPr>
              <a:t>아이디 </a:t>
            </a:r>
            <a:r>
              <a:rPr lang="en-US" altLang="ko-KR" sz="1600" spc="-150" dirty="0">
                <a:latin typeface="+mn-ea"/>
              </a:rPr>
              <a:t>,</a:t>
            </a:r>
            <a:r>
              <a:rPr lang="ko-KR" altLang="en-US" sz="1600" spc="-150" dirty="0">
                <a:latin typeface="+mn-ea"/>
              </a:rPr>
              <a:t> 비닐번호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주소 등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-</a:t>
            </a:r>
            <a:r>
              <a:rPr lang="ko-KR" altLang="en-US" sz="1600" spc="-150" dirty="0">
                <a:latin typeface="+mn-ea"/>
              </a:rPr>
              <a:t>메인 화면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 * </a:t>
            </a:r>
            <a:r>
              <a:rPr lang="ko-KR" altLang="en-US" sz="1600" spc="-150" dirty="0">
                <a:latin typeface="+mn-ea"/>
              </a:rPr>
              <a:t>현재 인기인 영화 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 * </a:t>
            </a:r>
            <a:r>
              <a:rPr lang="ko-KR" altLang="en-US" sz="1600" spc="-150" dirty="0" err="1">
                <a:latin typeface="+mn-ea"/>
              </a:rPr>
              <a:t>검색창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*</a:t>
            </a:r>
            <a:r>
              <a:rPr lang="ko-KR" altLang="en-US" sz="1600" spc="-150" dirty="0">
                <a:latin typeface="+mn-ea"/>
              </a:rPr>
              <a:t> 일일 박스오피스 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주간  </a:t>
            </a:r>
            <a:r>
              <a:rPr lang="ko-KR" altLang="en-US" sz="1600" spc="-150" dirty="0" err="1">
                <a:latin typeface="+mn-ea"/>
              </a:rPr>
              <a:t>박스외피스</a:t>
            </a:r>
            <a:r>
              <a:rPr lang="ko-KR" altLang="en-US" sz="1600" spc="-150" dirty="0">
                <a:latin typeface="+mn-ea"/>
              </a:rPr>
              <a:t> 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en-US" altLang="ko-KR" sz="1600" spc="-15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E1EB-444F-838F-1F9A-30D43FED9097}"/>
              </a:ext>
            </a:extLst>
          </p:cNvPr>
          <p:cNvSpPr txBox="1"/>
          <p:nvPr/>
        </p:nvSpPr>
        <p:spPr>
          <a:xfrm>
            <a:off x="418272" y="1386605"/>
            <a:ext cx="4905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*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화면에 표시할 주요 항목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9B3D5-4EBB-8276-BD74-161B0741FF01}"/>
              </a:ext>
            </a:extLst>
          </p:cNvPr>
          <p:cNvSpPr txBox="1"/>
          <p:nvPr/>
        </p:nvSpPr>
        <p:spPr>
          <a:xfrm>
            <a:off x="5894512" y="1971380"/>
            <a:ext cx="4082608" cy="1254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- </a:t>
            </a:r>
            <a:r>
              <a:rPr lang="ko-KR" altLang="en-US" sz="1600" spc="-150" dirty="0">
                <a:latin typeface="+mn-ea"/>
              </a:rPr>
              <a:t>이용자 현황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* </a:t>
            </a:r>
            <a:r>
              <a:rPr lang="ko-KR" altLang="en-US" sz="1600" spc="-150" dirty="0">
                <a:latin typeface="+mn-ea"/>
              </a:rPr>
              <a:t>접속 일시 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* </a:t>
            </a:r>
            <a:r>
              <a:rPr lang="ko-KR" altLang="en-US" sz="1600" spc="-150" dirty="0">
                <a:latin typeface="+mn-ea"/>
              </a:rPr>
              <a:t>이용자 정보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*</a:t>
            </a:r>
            <a:r>
              <a:rPr lang="ko-KR" altLang="en-US" sz="1600" spc="-150" dirty="0">
                <a:latin typeface="+mn-ea"/>
              </a:rPr>
              <a:t> 이용자들이 쓴 영화 평가 </a:t>
            </a:r>
            <a:endParaRPr lang="en-US" altLang="ko-KR" sz="1600" spc="-15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AA939-A4B1-EF55-069D-D87A8E188CE2}"/>
              </a:ext>
            </a:extLst>
          </p:cNvPr>
          <p:cNvSpPr txBox="1"/>
          <p:nvPr/>
        </p:nvSpPr>
        <p:spPr>
          <a:xfrm>
            <a:off x="5894512" y="1386605"/>
            <a:ext cx="4905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*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화면에 표시할 주요 항목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64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591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UI</a:t>
            </a:r>
            <a:r>
              <a:rPr lang="ko-KR" altLang="en-US" sz="4400" spc="-300" dirty="0">
                <a:solidFill>
                  <a:schemeClr val="accent4"/>
                </a:solidFill>
              </a:rPr>
              <a:t> 설계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</a:rPr>
              <a:t>메뉴 구성 </a:t>
            </a:r>
            <a:r>
              <a:rPr lang="ko-KR" altLang="en-US" sz="3000" spc="-300" dirty="0">
                <a:solidFill>
                  <a:schemeClr val="accent4"/>
                </a:solidFill>
              </a:rPr>
              <a:t>사용자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54207E-1143-73AB-398A-CA0507C5D790}"/>
              </a:ext>
            </a:extLst>
          </p:cNvPr>
          <p:cNvSpPr/>
          <p:nvPr/>
        </p:nvSpPr>
        <p:spPr>
          <a:xfrm>
            <a:off x="2519818" y="2047231"/>
            <a:ext cx="1544182" cy="54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4"/>
                </a:solidFill>
              </a:rPr>
              <a:t>로그아웃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70819F-770F-1FD7-321F-65F52E1150C7}"/>
              </a:ext>
            </a:extLst>
          </p:cNvPr>
          <p:cNvSpPr/>
          <p:nvPr/>
        </p:nvSpPr>
        <p:spPr>
          <a:xfrm>
            <a:off x="2519818" y="2594870"/>
            <a:ext cx="1544182" cy="54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4"/>
                </a:solidFill>
              </a:rPr>
              <a:t>회원가입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C110AA-F627-6AA7-F06E-46B80A8F9905}"/>
              </a:ext>
            </a:extLst>
          </p:cNvPr>
          <p:cNvSpPr/>
          <p:nvPr/>
        </p:nvSpPr>
        <p:spPr>
          <a:xfrm>
            <a:off x="2519818" y="1486894"/>
            <a:ext cx="1544182" cy="54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4"/>
                </a:solidFill>
              </a:rPr>
              <a:t>로그인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8AD543-77DD-ED2C-79B8-9997759273CD}"/>
              </a:ext>
            </a:extLst>
          </p:cNvPr>
          <p:cNvSpPr/>
          <p:nvPr/>
        </p:nvSpPr>
        <p:spPr>
          <a:xfrm>
            <a:off x="2519818" y="3698808"/>
            <a:ext cx="1544182" cy="54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4"/>
                </a:solidFill>
              </a:rPr>
              <a:t>메인 화면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1AE9D6D-85FD-A4E0-BCEF-7AAAE68E95B5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3291909" y="3142511"/>
            <a:ext cx="0" cy="556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4F7013-0362-7619-5473-A59615A327F7}"/>
              </a:ext>
            </a:extLst>
          </p:cNvPr>
          <p:cNvSpPr/>
          <p:nvPr/>
        </p:nvSpPr>
        <p:spPr>
          <a:xfrm>
            <a:off x="4629814" y="3698805"/>
            <a:ext cx="1544182" cy="54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4"/>
                </a:solidFill>
              </a:rPr>
              <a:t>메인 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858E5A-097E-4467-E6ED-8E1EF3F1EC2A}"/>
              </a:ext>
            </a:extLst>
          </p:cNvPr>
          <p:cNvCxnSpPr>
            <a:cxnSpLocks/>
          </p:cNvCxnSpPr>
          <p:nvPr/>
        </p:nvCxnSpPr>
        <p:spPr>
          <a:xfrm flipV="1">
            <a:off x="4063999" y="3958949"/>
            <a:ext cx="565814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1C87DD-E72C-F248-00B3-5DCB72EAE66D}"/>
              </a:ext>
            </a:extLst>
          </p:cNvPr>
          <p:cNvSpPr/>
          <p:nvPr/>
        </p:nvSpPr>
        <p:spPr>
          <a:xfrm>
            <a:off x="4629814" y="4496365"/>
            <a:ext cx="1544182" cy="54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accent4"/>
                </a:solidFill>
              </a:rPr>
              <a:t>일일 박스오피스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4075128-9C1C-15D6-9540-1A36895DD398}"/>
              </a:ext>
            </a:extLst>
          </p:cNvPr>
          <p:cNvCxnSpPr>
            <a:stCxn id="16" idx="2"/>
            <a:endCxn id="24" idx="0"/>
          </p:cNvCxnSpPr>
          <p:nvPr/>
        </p:nvCxnSpPr>
        <p:spPr>
          <a:xfrm>
            <a:off x="5401905" y="4246446"/>
            <a:ext cx="0" cy="249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D86223-E963-51AF-98F4-88B6847EE8FC}"/>
              </a:ext>
            </a:extLst>
          </p:cNvPr>
          <p:cNvSpPr/>
          <p:nvPr/>
        </p:nvSpPr>
        <p:spPr>
          <a:xfrm>
            <a:off x="4629814" y="5020104"/>
            <a:ext cx="1544182" cy="54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accent4"/>
                </a:solidFill>
              </a:rPr>
              <a:t>주간 박스오피스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251958-FF9F-CE65-187B-FCC4E8789797}"/>
              </a:ext>
            </a:extLst>
          </p:cNvPr>
          <p:cNvSpPr/>
          <p:nvPr/>
        </p:nvSpPr>
        <p:spPr>
          <a:xfrm>
            <a:off x="4629814" y="5567745"/>
            <a:ext cx="1544182" cy="54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accent4"/>
                </a:solidFill>
              </a:rPr>
              <a:t>검색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91AE5B-B428-ECAA-E264-FFC13866BF5F}"/>
              </a:ext>
            </a:extLst>
          </p:cNvPr>
          <p:cNvSpPr/>
          <p:nvPr/>
        </p:nvSpPr>
        <p:spPr>
          <a:xfrm>
            <a:off x="6739809" y="3698805"/>
            <a:ext cx="1544182" cy="54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4"/>
                </a:solidFill>
              </a:rPr>
              <a:t>서브  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0DDFCC-126D-47B4-D667-BE81507D9FC2}"/>
              </a:ext>
            </a:extLst>
          </p:cNvPr>
          <p:cNvCxnSpPr>
            <a:cxnSpLocks/>
          </p:cNvCxnSpPr>
          <p:nvPr/>
        </p:nvCxnSpPr>
        <p:spPr>
          <a:xfrm flipV="1">
            <a:off x="6173996" y="3958946"/>
            <a:ext cx="565814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4684F8-49D4-5D6D-C93B-350FC468FE0B}"/>
              </a:ext>
            </a:extLst>
          </p:cNvPr>
          <p:cNvSpPr/>
          <p:nvPr/>
        </p:nvSpPr>
        <p:spPr>
          <a:xfrm>
            <a:off x="6739809" y="4503203"/>
            <a:ext cx="1544182" cy="54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accent4"/>
                </a:solidFill>
              </a:rPr>
              <a:t>영화 정보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81746B4-B18A-B0EA-6A86-B74997EAFA53}"/>
              </a:ext>
            </a:extLst>
          </p:cNvPr>
          <p:cNvCxnSpPr/>
          <p:nvPr/>
        </p:nvCxnSpPr>
        <p:spPr>
          <a:xfrm>
            <a:off x="7511900" y="4246445"/>
            <a:ext cx="0" cy="249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0E2001-BD0F-D5AF-823A-B5B3C0431A07}"/>
              </a:ext>
            </a:extLst>
          </p:cNvPr>
          <p:cNvSpPr/>
          <p:nvPr/>
        </p:nvSpPr>
        <p:spPr>
          <a:xfrm>
            <a:off x="6739809" y="5067472"/>
            <a:ext cx="1544182" cy="54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accent4"/>
                </a:solidFill>
              </a:rPr>
              <a:t>영화평가</a:t>
            </a:r>
          </a:p>
        </p:txBody>
      </p:sp>
    </p:spTree>
    <p:extLst>
      <p:ext uri="{BB962C8B-B14F-4D97-AF65-F5344CB8AC3E}">
        <p14:creationId xmlns:p14="http://schemas.microsoft.com/office/powerpoint/2010/main" val="140559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591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UI</a:t>
            </a:r>
            <a:r>
              <a:rPr lang="ko-KR" altLang="en-US" sz="4400" spc="-300" dirty="0">
                <a:solidFill>
                  <a:schemeClr val="accent4"/>
                </a:solidFill>
              </a:rPr>
              <a:t> 설계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</a:rPr>
              <a:t>메뉴 구성 </a:t>
            </a:r>
            <a:r>
              <a:rPr lang="ko-KR" altLang="en-US" sz="3000" spc="-300" dirty="0">
                <a:solidFill>
                  <a:schemeClr val="accent4"/>
                </a:solidFill>
              </a:rPr>
              <a:t>관리자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8AD543-77DD-ED2C-79B8-9997759273CD}"/>
              </a:ext>
            </a:extLst>
          </p:cNvPr>
          <p:cNvSpPr/>
          <p:nvPr/>
        </p:nvSpPr>
        <p:spPr>
          <a:xfrm>
            <a:off x="1846083" y="2401035"/>
            <a:ext cx="1706880" cy="64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accent4"/>
                </a:solidFill>
              </a:rPr>
              <a:t>관리자 계정 관리 </a:t>
            </a:r>
            <a:endParaRPr lang="ko-KR" altLang="en-US" sz="1500" dirty="0">
              <a:solidFill>
                <a:schemeClr val="accent4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858E5A-097E-4467-E6ED-8E1EF3F1EC2A}"/>
              </a:ext>
            </a:extLst>
          </p:cNvPr>
          <p:cNvCxnSpPr>
            <a:cxnSpLocks/>
          </p:cNvCxnSpPr>
          <p:nvPr/>
        </p:nvCxnSpPr>
        <p:spPr>
          <a:xfrm flipV="1">
            <a:off x="3552963" y="2723353"/>
            <a:ext cx="565814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405A7-4489-BAA3-B028-1A4F7497650E}"/>
              </a:ext>
            </a:extLst>
          </p:cNvPr>
          <p:cNvSpPr/>
          <p:nvPr/>
        </p:nvSpPr>
        <p:spPr>
          <a:xfrm>
            <a:off x="4118777" y="3045674"/>
            <a:ext cx="1706880" cy="64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4"/>
                </a:solidFill>
              </a:rPr>
              <a:t>접속 일시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E53BC-26CF-1612-DCA2-F5E2A5680333}"/>
              </a:ext>
            </a:extLst>
          </p:cNvPr>
          <p:cNvSpPr/>
          <p:nvPr/>
        </p:nvSpPr>
        <p:spPr>
          <a:xfrm>
            <a:off x="4118777" y="2401031"/>
            <a:ext cx="1706880" cy="64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4"/>
                </a:solidFill>
              </a:rPr>
              <a:t>이용자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D4D84D-DCA7-0F76-B534-9E361312DBB9}"/>
              </a:ext>
            </a:extLst>
          </p:cNvPr>
          <p:cNvSpPr/>
          <p:nvPr/>
        </p:nvSpPr>
        <p:spPr>
          <a:xfrm>
            <a:off x="4118777" y="3690313"/>
            <a:ext cx="1706880" cy="64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4"/>
                </a:solidFill>
              </a:rPr>
              <a:t>영화의 평가</a:t>
            </a:r>
          </a:p>
        </p:txBody>
      </p:sp>
    </p:spTree>
    <p:extLst>
      <p:ext uri="{BB962C8B-B14F-4D97-AF65-F5344CB8AC3E}">
        <p14:creationId xmlns:p14="http://schemas.microsoft.com/office/powerpoint/2010/main" val="3442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679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사용자</a:t>
            </a:r>
            <a:r>
              <a:rPr lang="en-US" altLang="ko-KR" sz="4400" spc="-300" dirty="0">
                <a:solidFill>
                  <a:schemeClr val="accent4"/>
                </a:solidFill>
              </a:rPr>
              <a:t>/</a:t>
            </a:r>
            <a:r>
              <a:rPr lang="ko-KR" altLang="en-US" sz="4400" spc="-300" dirty="0">
                <a:solidFill>
                  <a:schemeClr val="accent4"/>
                </a:solidFill>
              </a:rPr>
              <a:t>메인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B75FD8-94D3-8F63-3B55-82A3BCA39FAD}"/>
              </a:ext>
            </a:extLst>
          </p:cNvPr>
          <p:cNvSpPr/>
          <p:nvPr/>
        </p:nvSpPr>
        <p:spPr>
          <a:xfrm>
            <a:off x="1021237" y="1282045"/>
            <a:ext cx="10218656" cy="4787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756DFF-68E7-D8F9-0495-90B83E7B54DA}"/>
              </a:ext>
            </a:extLst>
          </p:cNvPr>
          <p:cNvSpPr/>
          <p:nvPr/>
        </p:nvSpPr>
        <p:spPr>
          <a:xfrm>
            <a:off x="1021237" y="1282045"/>
            <a:ext cx="10218656" cy="6410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25AC7-569A-0815-599F-CC78CE8327DD}"/>
              </a:ext>
            </a:extLst>
          </p:cNvPr>
          <p:cNvSpPr txBox="1"/>
          <p:nvPr/>
        </p:nvSpPr>
        <p:spPr>
          <a:xfrm>
            <a:off x="2457417" y="1245928"/>
            <a:ext cx="3175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영화 사이트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9953073-BF97-73BB-5007-22AB29B939B9}"/>
              </a:ext>
            </a:extLst>
          </p:cNvPr>
          <p:cNvSpPr/>
          <p:nvPr/>
        </p:nvSpPr>
        <p:spPr>
          <a:xfrm>
            <a:off x="1978989" y="2651877"/>
            <a:ext cx="8634953" cy="151771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일일 박스오피스 현황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슬라이드 형식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27FC94-0288-E341-1E60-6ABDD2A2B359}"/>
              </a:ext>
            </a:extLst>
          </p:cNvPr>
          <p:cNvSpPr/>
          <p:nvPr/>
        </p:nvSpPr>
        <p:spPr>
          <a:xfrm>
            <a:off x="2038409" y="4356705"/>
            <a:ext cx="8634953" cy="15177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주간 박스오피스 현황</a:t>
            </a:r>
            <a:r>
              <a:rPr lang="en-US" altLang="ko-KR" dirty="0"/>
              <a:t>(</a:t>
            </a:r>
            <a:r>
              <a:rPr lang="ko-KR" altLang="en-US" dirty="0"/>
              <a:t>슬라이드 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4915FC-65E8-41CE-8E65-F9A4A66973E5}"/>
              </a:ext>
            </a:extLst>
          </p:cNvPr>
          <p:cNvGrpSpPr/>
          <p:nvPr/>
        </p:nvGrpSpPr>
        <p:grpSpPr>
          <a:xfrm>
            <a:off x="6760308" y="1379246"/>
            <a:ext cx="1840283" cy="446616"/>
            <a:chOff x="3282747" y="2065297"/>
            <a:chExt cx="6146276" cy="39668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87026E4-2579-4A57-22CD-0F014A066D19}"/>
                </a:ext>
              </a:extLst>
            </p:cNvPr>
            <p:cNvSpPr/>
            <p:nvPr/>
          </p:nvSpPr>
          <p:spPr>
            <a:xfrm>
              <a:off x="3282747" y="2065297"/>
              <a:ext cx="6146276" cy="39668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검색하는 곳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DA98270-1198-478F-A277-5F3192E0A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341527" y="2133621"/>
              <a:ext cx="262581" cy="262581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5E5A387-092D-9D1D-D92A-7DD524BCEA23}"/>
              </a:ext>
            </a:extLst>
          </p:cNvPr>
          <p:cNvSpPr/>
          <p:nvPr/>
        </p:nvSpPr>
        <p:spPr>
          <a:xfrm>
            <a:off x="8784492" y="1408082"/>
            <a:ext cx="1049240" cy="3889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1F212B9-B7F1-7957-9D2E-CD939D297A5B}"/>
              </a:ext>
            </a:extLst>
          </p:cNvPr>
          <p:cNvSpPr/>
          <p:nvPr/>
        </p:nvSpPr>
        <p:spPr>
          <a:xfrm>
            <a:off x="8815754" y="1408082"/>
            <a:ext cx="1049240" cy="3889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회원가입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FEA8DE0-4472-0071-2292-2079327C93DC}"/>
              </a:ext>
            </a:extLst>
          </p:cNvPr>
          <p:cNvSpPr/>
          <p:nvPr/>
        </p:nvSpPr>
        <p:spPr>
          <a:xfrm>
            <a:off x="9896256" y="1401634"/>
            <a:ext cx="1049240" cy="3889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21857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679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사용자</a:t>
            </a:r>
            <a:r>
              <a:rPr lang="en-US" altLang="ko-KR" sz="4400" spc="-300" dirty="0">
                <a:solidFill>
                  <a:schemeClr val="accent4"/>
                </a:solidFill>
              </a:rPr>
              <a:t>/</a:t>
            </a:r>
            <a:r>
              <a:rPr lang="ko-KR" altLang="en-US" sz="4400" spc="-300" dirty="0">
                <a:solidFill>
                  <a:schemeClr val="accent4"/>
                </a:solidFill>
              </a:rPr>
              <a:t>메인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B75FD8-94D3-8F63-3B55-82A3BCA39FAD}"/>
              </a:ext>
            </a:extLst>
          </p:cNvPr>
          <p:cNvSpPr/>
          <p:nvPr/>
        </p:nvSpPr>
        <p:spPr>
          <a:xfrm>
            <a:off x="1021237" y="1282045"/>
            <a:ext cx="10218656" cy="4787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756DFF-68E7-D8F9-0495-90B83E7B54DA}"/>
              </a:ext>
            </a:extLst>
          </p:cNvPr>
          <p:cNvSpPr/>
          <p:nvPr/>
        </p:nvSpPr>
        <p:spPr>
          <a:xfrm>
            <a:off x="1021237" y="1282045"/>
            <a:ext cx="10218656" cy="6410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25AC7-569A-0815-599F-CC78CE8327DD}"/>
              </a:ext>
            </a:extLst>
          </p:cNvPr>
          <p:cNvSpPr txBox="1"/>
          <p:nvPr/>
        </p:nvSpPr>
        <p:spPr>
          <a:xfrm>
            <a:off x="1991022" y="1245928"/>
            <a:ext cx="3175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영화 사이트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9953073-BF97-73BB-5007-22AB29B939B9}"/>
              </a:ext>
            </a:extLst>
          </p:cNvPr>
          <p:cNvSpPr/>
          <p:nvPr/>
        </p:nvSpPr>
        <p:spPr>
          <a:xfrm>
            <a:off x="2096220" y="2644062"/>
            <a:ext cx="8634953" cy="151771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일일 박스오피스 현황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슬라이드 형식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27FC94-0288-E341-1E60-6ABDD2A2B359}"/>
              </a:ext>
            </a:extLst>
          </p:cNvPr>
          <p:cNvSpPr/>
          <p:nvPr/>
        </p:nvSpPr>
        <p:spPr>
          <a:xfrm>
            <a:off x="2038409" y="4356705"/>
            <a:ext cx="8634953" cy="15177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주간 박스오피스 현황</a:t>
            </a:r>
            <a:r>
              <a:rPr lang="en-US" altLang="ko-KR" dirty="0"/>
              <a:t>(</a:t>
            </a:r>
            <a:r>
              <a:rPr lang="ko-KR" altLang="en-US" dirty="0"/>
              <a:t>슬라이드 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A98270-1198-478F-A277-5F3192E0AC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41527" y="2133621"/>
            <a:ext cx="262581" cy="2625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87F0A8-8391-FAFD-5933-308E8036B4BA}"/>
              </a:ext>
            </a:extLst>
          </p:cNvPr>
          <p:cNvSpPr/>
          <p:nvPr/>
        </p:nvSpPr>
        <p:spPr>
          <a:xfrm>
            <a:off x="2297492" y="1602554"/>
            <a:ext cx="2743200" cy="4119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0DCA1-DDA3-C42D-447B-0B88E8E4A5E2}"/>
              </a:ext>
            </a:extLst>
          </p:cNvPr>
          <p:cNvSpPr/>
          <p:nvPr/>
        </p:nvSpPr>
        <p:spPr>
          <a:xfrm>
            <a:off x="2697193" y="2843416"/>
            <a:ext cx="2021002" cy="3395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</a:rPr>
              <a:t>아이디</a:t>
            </a:r>
            <a:r>
              <a:rPr lang="en-US" altLang="ko-KR" sz="1500" b="1" dirty="0">
                <a:solidFill>
                  <a:schemeClr val="tx1"/>
                </a:solidFill>
              </a:rPr>
              <a:t>: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0B989F-E41F-F9DE-ED13-F0BBD3DEF725}"/>
              </a:ext>
            </a:extLst>
          </p:cNvPr>
          <p:cNvSpPr/>
          <p:nvPr/>
        </p:nvSpPr>
        <p:spPr>
          <a:xfrm>
            <a:off x="2697193" y="3259216"/>
            <a:ext cx="2021002" cy="3395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</a:rPr>
              <a:t>비밀번호</a:t>
            </a:r>
            <a:r>
              <a:rPr lang="en-US" altLang="ko-KR" sz="1500" b="1" dirty="0">
                <a:solidFill>
                  <a:schemeClr val="tx1"/>
                </a:solidFill>
              </a:rPr>
              <a:t>: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BFFF37-648E-893C-99BE-400A0E5171E7}"/>
              </a:ext>
            </a:extLst>
          </p:cNvPr>
          <p:cNvSpPr/>
          <p:nvPr/>
        </p:nvSpPr>
        <p:spPr>
          <a:xfrm>
            <a:off x="2762977" y="3681002"/>
            <a:ext cx="1890563" cy="33956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CA66FD-66E5-6AF6-3F3F-B9D79F5E01B2}"/>
              </a:ext>
            </a:extLst>
          </p:cNvPr>
          <p:cNvSpPr txBox="1"/>
          <p:nvPr/>
        </p:nvSpPr>
        <p:spPr>
          <a:xfrm>
            <a:off x="2607750" y="4037223"/>
            <a:ext cx="885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4"/>
                </a:solidFill>
              </a:rPr>
              <a:t>회원가입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9E7CE-B31C-F840-769C-C170A1A9DB46}"/>
              </a:ext>
            </a:extLst>
          </p:cNvPr>
          <p:cNvSpPr txBox="1"/>
          <p:nvPr/>
        </p:nvSpPr>
        <p:spPr>
          <a:xfrm>
            <a:off x="3622469" y="4037224"/>
            <a:ext cx="1619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4"/>
                </a:solidFill>
              </a:rPr>
              <a:t>아이디 </a:t>
            </a:r>
            <a:r>
              <a:rPr lang="en-US" altLang="ko-KR" sz="1000" b="1" dirty="0">
                <a:solidFill>
                  <a:schemeClr val="accent4"/>
                </a:solidFill>
              </a:rPr>
              <a:t>/</a:t>
            </a:r>
            <a:r>
              <a:rPr lang="ko-KR" altLang="en-US" sz="1000" b="1" dirty="0">
                <a:solidFill>
                  <a:schemeClr val="accent4"/>
                </a:solidFill>
              </a:rPr>
              <a:t>비밀번호 찾기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3FD3ED8-7103-EEB2-FCE3-1A5A341C65EB}"/>
              </a:ext>
            </a:extLst>
          </p:cNvPr>
          <p:cNvCxnSpPr/>
          <p:nvPr/>
        </p:nvCxnSpPr>
        <p:spPr>
          <a:xfrm flipH="1">
            <a:off x="3245959" y="2117991"/>
            <a:ext cx="2981260" cy="19890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4432C8-48D5-463A-220A-D279A5F8910D}"/>
              </a:ext>
            </a:extLst>
          </p:cNvPr>
          <p:cNvSpPr/>
          <p:nvPr/>
        </p:nvSpPr>
        <p:spPr>
          <a:xfrm>
            <a:off x="6760308" y="1379246"/>
            <a:ext cx="1840283" cy="4466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검색하는 곳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74879B7-53A5-86EF-F8EA-62E4C75045DF}"/>
              </a:ext>
            </a:extLst>
          </p:cNvPr>
          <p:cNvGrpSpPr/>
          <p:nvPr/>
        </p:nvGrpSpPr>
        <p:grpSpPr>
          <a:xfrm>
            <a:off x="6241474" y="1539026"/>
            <a:ext cx="2743200" cy="4988773"/>
            <a:chOff x="6241474" y="1539026"/>
            <a:chExt cx="2743200" cy="498877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F1E3BBC-29AF-7A90-0E73-55A852F24437}"/>
                </a:ext>
              </a:extLst>
            </p:cNvPr>
            <p:cNvSpPr/>
            <p:nvPr/>
          </p:nvSpPr>
          <p:spPr>
            <a:xfrm>
              <a:off x="6241474" y="1539026"/>
              <a:ext cx="2743200" cy="4988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회원가입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아이디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비밀번호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이름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전화 번호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이메일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주소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406AF05-DC44-6251-3D11-3D1DB60A8D11}"/>
                </a:ext>
              </a:extLst>
            </p:cNvPr>
            <p:cNvSpPr/>
            <p:nvPr/>
          </p:nvSpPr>
          <p:spPr>
            <a:xfrm>
              <a:off x="6628626" y="2707187"/>
              <a:ext cx="2021002" cy="2030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	</a:t>
              </a:r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6778AFC-1F74-B7A7-5D9F-5439100422CC}"/>
                </a:ext>
              </a:extLst>
            </p:cNvPr>
            <p:cNvSpPr/>
            <p:nvPr/>
          </p:nvSpPr>
          <p:spPr>
            <a:xfrm>
              <a:off x="6628626" y="3354506"/>
              <a:ext cx="2021002" cy="2030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	</a:t>
              </a:r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AA3004-54EF-2E8C-B1B5-5F7AE14BCBC3}"/>
                </a:ext>
              </a:extLst>
            </p:cNvPr>
            <p:cNvSpPr/>
            <p:nvPr/>
          </p:nvSpPr>
          <p:spPr>
            <a:xfrm>
              <a:off x="6628626" y="4001062"/>
              <a:ext cx="2021002" cy="2030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	</a:t>
              </a:r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5403D71-3064-76DC-980F-37D4EF90B1FB}"/>
                </a:ext>
              </a:extLst>
            </p:cNvPr>
            <p:cNvSpPr/>
            <p:nvPr/>
          </p:nvSpPr>
          <p:spPr>
            <a:xfrm>
              <a:off x="6628626" y="4648384"/>
              <a:ext cx="2021002" cy="2030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	</a:t>
              </a:r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EC85A67-797B-1F30-9041-52829AD03C2F}"/>
                </a:ext>
              </a:extLst>
            </p:cNvPr>
            <p:cNvSpPr/>
            <p:nvPr/>
          </p:nvSpPr>
          <p:spPr>
            <a:xfrm>
              <a:off x="6628626" y="5241719"/>
              <a:ext cx="2021002" cy="2030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	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DEB1492-FF49-546F-ACFD-344C49C0E4C8}"/>
                </a:ext>
              </a:extLst>
            </p:cNvPr>
            <p:cNvSpPr/>
            <p:nvPr/>
          </p:nvSpPr>
          <p:spPr>
            <a:xfrm>
              <a:off x="6628626" y="5835054"/>
              <a:ext cx="2021002" cy="2030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	</a:t>
              </a:r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F10F469-627B-C2BA-F602-6013969756DE}"/>
                </a:ext>
              </a:extLst>
            </p:cNvPr>
            <p:cNvSpPr/>
            <p:nvPr/>
          </p:nvSpPr>
          <p:spPr>
            <a:xfrm>
              <a:off x="6693845" y="6128789"/>
              <a:ext cx="1890563" cy="339568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가입하기</a:t>
              </a: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898D5EE-6459-6B70-844B-C43A756ADA81}"/>
              </a:ext>
            </a:extLst>
          </p:cNvPr>
          <p:cNvSpPr/>
          <p:nvPr/>
        </p:nvSpPr>
        <p:spPr>
          <a:xfrm>
            <a:off x="8793053" y="1389567"/>
            <a:ext cx="1049240" cy="3889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회원가입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68252F3-373A-0212-B0F6-576EDCA2BE9C}"/>
              </a:ext>
            </a:extLst>
          </p:cNvPr>
          <p:cNvSpPr/>
          <p:nvPr/>
        </p:nvSpPr>
        <p:spPr>
          <a:xfrm>
            <a:off x="9873555" y="1383119"/>
            <a:ext cx="1049240" cy="3889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35607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679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사용자</a:t>
            </a:r>
            <a:r>
              <a:rPr lang="en-US" altLang="ko-KR" sz="4400" spc="-300" dirty="0">
                <a:solidFill>
                  <a:schemeClr val="accent4"/>
                </a:solidFill>
              </a:rPr>
              <a:t>/</a:t>
            </a:r>
            <a:r>
              <a:rPr lang="ko-KR" altLang="en-US" sz="4400" spc="-300" dirty="0">
                <a:solidFill>
                  <a:schemeClr val="accent4"/>
                </a:solidFill>
              </a:rPr>
              <a:t>메인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B75FD8-94D3-8F63-3B55-82A3BCA39FAD}"/>
              </a:ext>
            </a:extLst>
          </p:cNvPr>
          <p:cNvSpPr/>
          <p:nvPr/>
        </p:nvSpPr>
        <p:spPr>
          <a:xfrm>
            <a:off x="1021237" y="1282045"/>
            <a:ext cx="10218656" cy="4787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756DFF-68E7-D8F9-0495-90B83E7B54DA}"/>
              </a:ext>
            </a:extLst>
          </p:cNvPr>
          <p:cNvSpPr/>
          <p:nvPr/>
        </p:nvSpPr>
        <p:spPr>
          <a:xfrm>
            <a:off x="1021237" y="1282045"/>
            <a:ext cx="10218656" cy="6410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25AC7-569A-0815-599F-CC78CE8327DD}"/>
              </a:ext>
            </a:extLst>
          </p:cNvPr>
          <p:cNvSpPr txBox="1"/>
          <p:nvPr/>
        </p:nvSpPr>
        <p:spPr>
          <a:xfrm>
            <a:off x="2170316" y="1245928"/>
            <a:ext cx="3175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영화 사이트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9953073-BF97-73BB-5007-22AB29B939B9}"/>
              </a:ext>
            </a:extLst>
          </p:cNvPr>
          <p:cNvSpPr/>
          <p:nvPr/>
        </p:nvSpPr>
        <p:spPr>
          <a:xfrm>
            <a:off x="2096220" y="2644062"/>
            <a:ext cx="8634953" cy="151771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일일 박스오피스 현황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슬라이드 형식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27FC94-0288-E341-1E60-6ABDD2A2B359}"/>
              </a:ext>
            </a:extLst>
          </p:cNvPr>
          <p:cNvSpPr/>
          <p:nvPr/>
        </p:nvSpPr>
        <p:spPr>
          <a:xfrm>
            <a:off x="2038409" y="4356705"/>
            <a:ext cx="8634953" cy="15177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주간 박스오피스 현황</a:t>
            </a:r>
            <a:r>
              <a:rPr lang="en-US" altLang="ko-KR" dirty="0"/>
              <a:t>(</a:t>
            </a:r>
            <a:r>
              <a:rPr lang="ko-KR" altLang="en-US" dirty="0"/>
              <a:t>슬라이드 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A27243A-85A7-055D-5AAA-19CFB80C0C0B}"/>
              </a:ext>
            </a:extLst>
          </p:cNvPr>
          <p:cNvSpPr/>
          <p:nvPr/>
        </p:nvSpPr>
        <p:spPr>
          <a:xfrm>
            <a:off x="6760308" y="1379246"/>
            <a:ext cx="1840283" cy="4466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검색하는 곳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BF44D8-CF7D-7EC1-4DBF-122BD96F9A78}"/>
              </a:ext>
            </a:extLst>
          </p:cNvPr>
          <p:cNvSpPr/>
          <p:nvPr/>
        </p:nvSpPr>
        <p:spPr>
          <a:xfrm>
            <a:off x="8793053" y="1389567"/>
            <a:ext cx="1049240" cy="3889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회원가입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27DA1F-C69E-9C23-49A7-A80049D8CDDA}"/>
              </a:ext>
            </a:extLst>
          </p:cNvPr>
          <p:cNvSpPr/>
          <p:nvPr/>
        </p:nvSpPr>
        <p:spPr>
          <a:xfrm>
            <a:off x="9873555" y="1383119"/>
            <a:ext cx="1049240" cy="3889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7615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153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사용자</a:t>
            </a:r>
            <a:r>
              <a:rPr lang="en-US" altLang="ko-KR" sz="4400" spc="-300" dirty="0">
                <a:solidFill>
                  <a:schemeClr val="accent4"/>
                </a:solidFill>
              </a:rPr>
              <a:t>/</a:t>
            </a:r>
            <a:r>
              <a:rPr lang="ko-KR" altLang="en-US" sz="4400" spc="-300" dirty="0">
                <a:solidFill>
                  <a:schemeClr val="accent4"/>
                </a:solidFill>
              </a:rPr>
              <a:t>영화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B75FD8-94D3-8F63-3B55-82A3BCA39FAD}"/>
              </a:ext>
            </a:extLst>
          </p:cNvPr>
          <p:cNvSpPr/>
          <p:nvPr/>
        </p:nvSpPr>
        <p:spPr>
          <a:xfrm>
            <a:off x="1021237" y="1245928"/>
            <a:ext cx="10218656" cy="5421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756DFF-68E7-D8F9-0495-90B83E7B54DA}"/>
              </a:ext>
            </a:extLst>
          </p:cNvPr>
          <p:cNvSpPr/>
          <p:nvPr/>
        </p:nvSpPr>
        <p:spPr>
          <a:xfrm>
            <a:off x="1021237" y="1282045"/>
            <a:ext cx="10218656" cy="6410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25AC7-569A-0815-599F-CC78CE8327DD}"/>
              </a:ext>
            </a:extLst>
          </p:cNvPr>
          <p:cNvSpPr txBox="1"/>
          <p:nvPr/>
        </p:nvSpPr>
        <p:spPr>
          <a:xfrm>
            <a:off x="2170316" y="1245928"/>
            <a:ext cx="3175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영화 사이트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BF44D8-CF7D-7EC1-4DBF-122BD96F9A78}"/>
              </a:ext>
            </a:extLst>
          </p:cNvPr>
          <p:cNvSpPr/>
          <p:nvPr/>
        </p:nvSpPr>
        <p:spPr>
          <a:xfrm>
            <a:off x="8793053" y="1389567"/>
            <a:ext cx="1049240" cy="3889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회원가입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27DA1F-C69E-9C23-49A7-A80049D8CDDA}"/>
              </a:ext>
            </a:extLst>
          </p:cNvPr>
          <p:cNvSpPr/>
          <p:nvPr/>
        </p:nvSpPr>
        <p:spPr>
          <a:xfrm>
            <a:off x="9873555" y="1383119"/>
            <a:ext cx="1049240" cy="3889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591BCE3-0CE0-3E3A-6EAF-779074BC1AD1}"/>
              </a:ext>
            </a:extLst>
          </p:cNvPr>
          <p:cNvSpPr/>
          <p:nvPr/>
        </p:nvSpPr>
        <p:spPr>
          <a:xfrm>
            <a:off x="1997114" y="2303929"/>
            <a:ext cx="3522272" cy="30928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영화 포스터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0944FF-02D5-9842-6CB9-7261325C2C04}"/>
              </a:ext>
            </a:extLst>
          </p:cNvPr>
          <p:cNvSpPr/>
          <p:nvPr/>
        </p:nvSpPr>
        <p:spPr>
          <a:xfrm>
            <a:off x="6760308" y="1379246"/>
            <a:ext cx="1840283" cy="4466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검색하는 곳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5C9658C-41D9-6646-0EBD-04A392FA2283}"/>
              </a:ext>
            </a:extLst>
          </p:cNvPr>
          <p:cNvSpPr/>
          <p:nvPr/>
        </p:nvSpPr>
        <p:spPr>
          <a:xfrm>
            <a:off x="6780409" y="2356870"/>
            <a:ext cx="3316942" cy="1344706"/>
          </a:xfrm>
          <a:prstGeom prst="roundRect">
            <a:avLst/>
          </a:prstGeom>
          <a:solidFill>
            <a:srgbClr val="E4E3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영화의 정보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5E8EEE-69C1-3D4A-0071-47FE2ECAB987}"/>
              </a:ext>
            </a:extLst>
          </p:cNvPr>
          <p:cNvSpPr/>
          <p:nvPr/>
        </p:nvSpPr>
        <p:spPr>
          <a:xfrm>
            <a:off x="1204459" y="5474881"/>
            <a:ext cx="9852212" cy="1022069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highlight>
                  <a:srgbClr val="D1D1CF"/>
                </a:highlight>
              </a:rPr>
              <a:t>영화 평가 </a:t>
            </a:r>
          </a:p>
        </p:txBody>
      </p:sp>
    </p:spTree>
    <p:extLst>
      <p:ext uri="{BB962C8B-B14F-4D97-AF65-F5344CB8AC3E}">
        <p14:creationId xmlns:p14="http://schemas.microsoft.com/office/powerpoint/2010/main" val="366895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279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사용자</a:t>
            </a:r>
            <a:r>
              <a:rPr lang="en-US" altLang="ko-KR" sz="4400" spc="-300" dirty="0">
                <a:solidFill>
                  <a:schemeClr val="accent4"/>
                </a:solidFill>
              </a:rPr>
              <a:t>/ </a:t>
            </a:r>
            <a:r>
              <a:rPr lang="ko-KR" altLang="en-US" sz="4400" spc="-300" dirty="0">
                <a:solidFill>
                  <a:schemeClr val="accent4"/>
                </a:solidFill>
              </a:rPr>
              <a:t>관리자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B75FD8-94D3-8F63-3B55-82A3BCA39FAD}"/>
              </a:ext>
            </a:extLst>
          </p:cNvPr>
          <p:cNvSpPr/>
          <p:nvPr/>
        </p:nvSpPr>
        <p:spPr>
          <a:xfrm>
            <a:off x="986672" y="1282045"/>
            <a:ext cx="10218656" cy="5230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756DFF-68E7-D8F9-0495-90B83E7B54DA}"/>
              </a:ext>
            </a:extLst>
          </p:cNvPr>
          <p:cNvSpPr/>
          <p:nvPr/>
        </p:nvSpPr>
        <p:spPr>
          <a:xfrm>
            <a:off x="1021237" y="1282045"/>
            <a:ext cx="10218656" cy="6410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25AC7-569A-0815-599F-CC78CE8327DD}"/>
              </a:ext>
            </a:extLst>
          </p:cNvPr>
          <p:cNvSpPr txBox="1"/>
          <p:nvPr/>
        </p:nvSpPr>
        <p:spPr>
          <a:xfrm>
            <a:off x="1945540" y="1369065"/>
            <a:ext cx="3608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+mj-lt"/>
              </a:rPr>
              <a:t>영화 사이트 관리자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BFC2F3-6AF4-72D8-10C4-1FBD537E4716}"/>
              </a:ext>
            </a:extLst>
          </p:cNvPr>
          <p:cNvSpPr/>
          <p:nvPr/>
        </p:nvSpPr>
        <p:spPr>
          <a:xfrm>
            <a:off x="6478523" y="1441237"/>
            <a:ext cx="2225170" cy="3395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ID: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7AC09C-43FE-D4EA-7F58-25A5C81ED293}"/>
              </a:ext>
            </a:extLst>
          </p:cNvPr>
          <p:cNvSpPr/>
          <p:nvPr/>
        </p:nvSpPr>
        <p:spPr>
          <a:xfrm>
            <a:off x="8754449" y="1441237"/>
            <a:ext cx="2225170" cy="3395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password: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2A63D30-3D6A-E521-3CB7-0D4A9D029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851117"/>
              </p:ext>
            </p:extLst>
          </p:nvPr>
        </p:nvGraphicFramePr>
        <p:xfrm>
          <a:off x="1381716" y="2347930"/>
          <a:ext cx="90066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828">
                  <a:extLst>
                    <a:ext uri="{9D8B030D-6E8A-4147-A177-3AD203B41FA5}">
                      <a16:colId xmlns:a16="http://schemas.microsoft.com/office/drawing/2014/main" val="2782383393"/>
                    </a:ext>
                  </a:extLst>
                </a:gridCol>
                <a:gridCol w="1125828">
                  <a:extLst>
                    <a:ext uri="{9D8B030D-6E8A-4147-A177-3AD203B41FA5}">
                      <a16:colId xmlns:a16="http://schemas.microsoft.com/office/drawing/2014/main" val="2259618656"/>
                    </a:ext>
                  </a:extLst>
                </a:gridCol>
                <a:gridCol w="1125828">
                  <a:extLst>
                    <a:ext uri="{9D8B030D-6E8A-4147-A177-3AD203B41FA5}">
                      <a16:colId xmlns:a16="http://schemas.microsoft.com/office/drawing/2014/main" val="2134368761"/>
                    </a:ext>
                  </a:extLst>
                </a:gridCol>
                <a:gridCol w="1125828">
                  <a:extLst>
                    <a:ext uri="{9D8B030D-6E8A-4147-A177-3AD203B41FA5}">
                      <a16:colId xmlns:a16="http://schemas.microsoft.com/office/drawing/2014/main" val="4160553874"/>
                    </a:ext>
                  </a:extLst>
                </a:gridCol>
                <a:gridCol w="1125828">
                  <a:extLst>
                    <a:ext uri="{9D8B030D-6E8A-4147-A177-3AD203B41FA5}">
                      <a16:colId xmlns:a16="http://schemas.microsoft.com/office/drawing/2014/main" val="2633952601"/>
                    </a:ext>
                  </a:extLst>
                </a:gridCol>
                <a:gridCol w="1125828">
                  <a:extLst>
                    <a:ext uri="{9D8B030D-6E8A-4147-A177-3AD203B41FA5}">
                      <a16:colId xmlns:a16="http://schemas.microsoft.com/office/drawing/2014/main" val="468885594"/>
                    </a:ext>
                  </a:extLst>
                </a:gridCol>
                <a:gridCol w="2251656">
                  <a:extLst>
                    <a:ext uri="{9D8B030D-6E8A-4147-A177-3AD203B41FA5}">
                      <a16:colId xmlns:a16="http://schemas.microsoft.com/office/drawing/2014/main" val="993232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password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1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123334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Cho0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0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5693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5DC4436-5712-EB83-2531-174A2253ECAC}"/>
              </a:ext>
            </a:extLst>
          </p:cNvPr>
          <p:cNvSpPr txBox="1"/>
          <p:nvPr/>
        </p:nvSpPr>
        <p:spPr>
          <a:xfrm>
            <a:off x="1381716" y="2010083"/>
            <a:ext cx="17762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+mj-lt"/>
              </a:rPr>
              <a:t>이용자 정보 관리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4CA7501-790D-20DA-C864-07A3FA9E0EAF}"/>
              </a:ext>
            </a:extLst>
          </p:cNvPr>
          <p:cNvSpPr/>
          <p:nvPr/>
        </p:nvSpPr>
        <p:spPr>
          <a:xfrm>
            <a:off x="8301083" y="2821884"/>
            <a:ext cx="666134" cy="21646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E246793-FD14-56B6-AE54-614F98F48994}"/>
              </a:ext>
            </a:extLst>
          </p:cNvPr>
          <p:cNvSpPr/>
          <p:nvPr/>
        </p:nvSpPr>
        <p:spPr>
          <a:xfrm>
            <a:off x="9003794" y="2821884"/>
            <a:ext cx="666134" cy="21646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CEFAD6D-9015-D826-7BCC-CF70D1B478D7}"/>
              </a:ext>
            </a:extLst>
          </p:cNvPr>
          <p:cNvSpPr/>
          <p:nvPr/>
        </p:nvSpPr>
        <p:spPr>
          <a:xfrm>
            <a:off x="9706505" y="2821884"/>
            <a:ext cx="666134" cy="21646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보기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620CBF4-C7A7-213F-509B-F40578D9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610274"/>
              </p:ext>
            </p:extLst>
          </p:nvPr>
        </p:nvGraphicFramePr>
        <p:xfrm>
          <a:off x="1381714" y="4027575"/>
          <a:ext cx="52700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524">
                  <a:extLst>
                    <a:ext uri="{9D8B030D-6E8A-4147-A177-3AD203B41FA5}">
                      <a16:colId xmlns:a16="http://schemas.microsoft.com/office/drawing/2014/main" val="1937317601"/>
                    </a:ext>
                  </a:extLst>
                </a:gridCol>
                <a:gridCol w="1317524">
                  <a:extLst>
                    <a:ext uri="{9D8B030D-6E8A-4147-A177-3AD203B41FA5}">
                      <a16:colId xmlns:a16="http://schemas.microsoft.com/office/drawing/2014/main" val="2717164360"/>
                    </a:ext>
                  </a:extLst>
                </a:gridCol>
                <a:gridCol w="1192066">
                  <a:extLst>
                    <a:ext uri="{9D8B030D-6E8A-4147-A177-3AD203B41FA5}">
                      <a16:colId xmlns:a16="http://schemas.microsoft.com/office/drawing/2014/main" val="1746950602"/>
                    </a:ext>
                  </a:extLst>
                </a:gridCol>
                <a:gridCol w="1442983">
                  <a:extLst>
                    <a:ext uri="{9D8B030D-6E8A-4147-A177-3AD203B41FA5}">
                      <a16:colId xmlns:a16="http://schemas.microsoft.com/office/drawing/2014/main" val="547070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이용자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42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서울의 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970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22160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C49F81E-7073-5A7D-9E49-81EBA288C129}"/>
              </a:ext>
            </a:extLst>
          </p:cNvPr>
          <p:cNvSpPr txBox="1"/>
          <p:nvPr/>
        </p:nvSpPr>
        <p:spPr>
          <a:xfrm>
            <a:off x="1468888" y="3597361"/>
            <a:ext cx="17762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+mj-lt"/>
              </a:rPr>
              <a:t>이용자 영화 평가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CEC0BF2-133F-EE3F-FC0F-83707148A22A}"/>
              </a:ext>
            </a:extLst>
          </p:cNvPr>
          <p:cNvSpPr/>
          <p:nvPr/>
        </p:nvSpPr>
        <p:spPr>
          <a:xfrm>
            <a:off x="5235188" y="4461690"/>
            <a:ext cx="666134" cy="21646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8F07BD-3167-91D2-ECEF-3FA0094C2265}"/>
              </a:ext>
            </a:extLst>
          </p:cNvPr>
          <p:cNvSpPr/>
          <p:nvPr/>
        </p:nvSpPr>
        <p:spPr>
          <a:xfrm>
            <a:off x="5937899" y="4461690"/>
            <a:ext cx="666134" cy="21646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보기</a:t>
            </a:r>
          </a:p>
        </p:txBody>
      </p:sp>
    </p:spTree>
    <p:extLst>
      <p:ext uri="{BB962C8B-B14F-4D97-AF65-F5344CB8AC3E}">
        <p14:creationId xmlns:p14="http://schemas.microsoft.com/office/powerpoint/2010/main" val="180050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722834" y="350345"/>
            <a:ext cx="1877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851607" y="2308275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1.  </a:t>
            </a:r>
            <a:r>
              <a:rPr lang="ko-KR" altLang="en-US" sz="3600" spc="-300" dirty="0"/>
              <a:t>시스템 구성도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BE5B8-2ECB-9F2B-C245-577DC7ACAEC0}"/>
              </a:ext>
            </a:extLst>
          </p:cNvPr>
          <p:cNvSpPr txBox="1"/>
          <p:nvPr/>
        </p:nvSpPr>
        <p:spPr>
          <a:xfrm>
            <a:off x="791341" y="2954606"/>
            <a:ext cx="244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2.  </a:t>
            </a:r>
            <a:r>
              <a:rPr lang="ko-KR" altLang="en-US" sz="3600" spc="-300" dirty="0"/>
              <a:t>작품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07CFD-5DEF-E92B-C205-87C2D7BAAA76}"/>
              </a:ext>
            </a:extLst>
          </p:cNvPr>
          <p:cNvSpPr txBox="1"/>
          <p:nvPr/>
        </p:nvSpPr>
        <p:spPr>
          <a:xfrm>
            <a:off x="791341" y="3600937"/>
            <a:ext cx="203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3.  UI </a:t>
            </a:r>
            <a:r>
              <a:rPr lang="ko-KR" altLang="en-US" sz="3600" spc="-300" dirty="0"/>
              <a:t>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E59B6-5C15-6167-F6DE-540806398D97}"/>
              </a:ext>
            </a:extLst>
          </p:cNvPr>
          <p:cNvSpPr txBox="1"/>
          <p:nvPr/>
        </p:nvSpPr>
        <p:spPr>
          <a:xfrm>
            <a:off x="791340" y="4247268"/>
            <a:ext cx="4650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4. </a:t>
            </a:r>
            <a:r>
              <a:rPr lang="ko-KR" altLang="en-US" sz="3600" spc="-300" dirty="0"/>
              <a:t>서버 </a:t>
            </a:r>
            <a:r>
              <a:rPr lang="en-US" altLang="ko-KR" sz="3600" spc="-300" dirty="0"/>
              <a:t>API</a:t>
            </a:r>
            <a:r>
              <a:rPr lang="ko-KR" altLang="en-US" sz="3600" spc="-300" dirty="0"/>
              <a:t> 및 로직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A5D3D-A9DF-691B-0777-F6DCC988F19C}"/>
              </a:ext>
            </a:extLst>
          </p:cNvPr>
          <p:cNvSpPr txBox="1"/>
          <p:nvPr/>
        </p:nvSpPr>
        <p:spPr>
          <a:xfrm>
            <a:off x="791340" y="4893599"/>
            <a:ext cx="3292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5.  </a:t>
            </a:r>
            <a:r>
              <a:rPr lang="ko-KR" altLang="en-US" sz="3600" spc="-300" dirty="0"/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98FA7F-84E7-4903-BCDB-9C71D528E6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E763E40-DB03-F4FD-5395-44A08BF95CF3}"/>
              </a:ext>
            </a:extLst>
          </p:cNvPr>
          <p:cNvGrpSpPr/>
          <p:nvPr/>
        </p:nvGrpSpPr>
        <p:grpSpPr>
          <a:xfrm>
            <a:off x="901700" y="2721114"/>
            <a:ext cx="5302330" cy="1415772"/>
            <a:chOff x="901700" y="2721114"/>
            <a:chExt cx="2055371" cy="14157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C06070-2D13-E4FD-E3AC-776798CBC063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077243-D22D-F346-95A7-6F02D46D3FAC}"/>
                </a:ext>
              </a:extLst>
            </p:cNvPr>
            <p:cNvSpPr txBox="1"/>
            <p:nvPr/>
          </p:nvSpPr>
          <p:spPr>
            <a:xfrm>
              <a:off x="901700" y="3490555"/>
              <a:ext cx="1633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서버 </a:t>
              </a:r>
              <a:r>
                <a:rPr lang="en-US" altLang="ko-KR" sz="3600" spc="-300" dirty="0"/>
                <a:t>API</a:t>
              </a:r>
              <a:r>
                <a:rPr lang="ko-KR" altLang="en-US" sz="3600" spc="-300" dirty="0"/>
                <a:t> 및 로직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932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697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/>
              <a:t>서버 </a:t>
            </a:r>
            <a:r>
              <a:rPr lang="en-US" altLang="ko-KR" sz="4400" spc="-300" dirty="0"/>
              <a:t>API(</a:t>
            </a:r>
            <a:r>
              <a:rPr lang="ko-KR" altLang="en-US" sz="4400" spc="-300" dirty="0"/>
              <a:t>사용자</a:t>
            </a:r>
            <a:r>
              <a:rPr lang="en-US" altLang="ko-KR" sz="4400" spc="-300" dirty="0"/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3C99D3-5415-676E-0A39-1C9BBE6C6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98964"/>
              </p:ext>
            </p:extLst>
          </p:nvPr>
        </p:nvGraphicFramePr>
        <p:xfrm>
          <a:off x="1835552" y="1099642"/>
          <a:ext cx="8002929" cy="4302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630">
                  <a:extLst>
                    <a:ext uri="{9D8B030D-6E8A-4147-A177-3AD203B41FA5}">
                      <a16:colId xmlns:a16="http://schemas.microsoft.com/office/drawing/2014/main" val="955465151"/>
                    </a:ext>
                  </a:extLst>
                </a:gridCol>
                <a:gridCol w="2169104">
                  <a:extLst>
                    <a:ext uri="{9D8B030D-6E8A-4147-A177-3AD203B41FA5}">
                      <a16:colId xmlns:a16="http://schemas.microsoft.com/office/drawing/2014/main" val="2965562334"/>
                    </a:ext>
                  </a:extLst>
                </a:gridCol>
                <a:gridCol w="4206080">
                  <a:extLst>
                    <a:ext uri="{9D8B030D-6E8A-4147-A177-3AD203B41FA5}">
                      <a16:colId xmlns:a16="http://schemas.microsoft.com/office/drawing/2014/main" val="2833219916"/>
                    </a:ext>
                  </a:extLst>
                </a:gridCol>
                <a:gridCol w="377115">
                  <a:extLst>
                    <a:ext uri="{9D8B030D-6E8A-4147-A177-3AD203B41FA5}">
                      <a16:colId xmlns:a16="http://schemas.microsoft.com/office/drawing/2014/main" val="2667737292"/>
                    </a:ext>
                  </a:extLst>
                </a:gridCol>
              </a:tblGrid>
              <a:tr h="3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메소드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경로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70241"/>
                  </a:ext>
                </a:extLst>
              </a:tr>
              <a:tr h="342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latinLnBrk="1"/>
                      <a:r>
                        <a:rPr lang="en-US" altLang="ko-KR" sz="1200" dirty="0"/>
                        <a:t>/user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모든</a:t>
                      </a:r>
                      <a:r>
                        <a:rPr lang="en-US" altLang="ko-KR" sz="1200" dirty="0"/>
                        <a:t> users</a:t>
                      </a:r>
                      <a:r>
                        <a:rPr lang="ko-KR" altLang="en-US" sz="1200" dirty="0"/>
                        <a:t> 정보를 조회합니다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9200466"/>
                  </a:ext>
                </a:extLst>
              </a:tr>
              <a:tr h="342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/user/: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특정 </a:t>
                      </a:r>
                      <a:r>
                        <a:rPr lang="en-US" altLang="ko-KR" sz="1200" dirty="0"/>
                        <a:t>users</a:t>
                      </a:r>
                      <a:r>
                        <a:rPr lang="ko-KR" altLang="en-US" sz="1200" dirty="0"/>
                        <a:t> 정보를 조회합니다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3776987"/>
                  </a:ext>
                </a:extLst>
              </a:tr>
              <a:tr h="1560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dirty="0"/>
                        <a:t>user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users</a:t>
                      </a:r>
                      <a:r>
                        <a:rPr lang="ko-KR" altLang="en-US" sz="1200" dirty="0"/>
                        <a:t>를 추가 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{</a:t>
                      </a:r>
                      <a:r>
                        <a:rPr lang="en-US" altLang="ko-KR" sz="1200" baseline="0" dirty="0"/>
                        <a:t> 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en-US" altLang="ko-KR" sz="1200" dirty="0" err="1"/>
                        <a:t>usersId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</a:t>
                      </a:r>
                      <a:r>
                        <a:rPr lang="en-US" altLang="ko-KR" sz="1200" dirty="0" err="1"/>
                        <a:t>userspassword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“name”: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“number”: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“email”:</a:t>
                      </a:r>
                      <a:r>
                        <a:rPr lang="en-US" altLang="ko-KR" sz="1200" baseline="0" dirty="0"/>
                        <a:t> </a:t>
                      </a:r>
                    </a:p>
                    <a:p>
                      <a:pPr latinLnBrk="1"/>
                      <a:r>
                        <a:rPr lang="en-US" altLang="ko-KR" sz="1200" baseline="0" dirty="0"/>
                        <a:t>   “address”:  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324017"/>
                  </a:ext>
                </a:extLst>
              </a:tr>
              <a:tr h="1120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dirty="0"/>
                        <a:t>user/:</a:t>
                      </a:r>
                      <a:r>
                        <a:rPr lang="en-US" altLang="ko-KR" sz="1200" dirty="0" err="1"/>
                        <a:t>userid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특정 </a:t>
                      </a:r>
                      <a:r>
                        <a:rPr lang="en-US" altLang="ko-KR" sz="1200" dirty="0"/>
                        <a:t>user</a:t>
                      </a:r>
                      <a:r>
                        <a:rPr lang="ko-KR" altLang="en-US" sz="1200" dirty="0"/>
                        <a:t>의 정보를 수정합니다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{</a:t>
                      </a:r>
                      <a:r>
                        <a:rPr lang="en-US" altLang="ko-KR" sz="1200" baseline="0" dirty="0"/>
                        <a:t> 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en-US" altLang="ko-KR" sz="1200" dirty="0" err="1"/>
                        <a:t>usersId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</a:t>
                      </a:r>
                      <a:r>
                        <a:rPr lang="en-US" altLang="ko-KR" sz="1200" dirty="0" err="1"/>
                        <a:t>userspassword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“name”: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“number”: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“email”:</a:t>
                      </a:r>
                      <a:r>
                        <a:rPr lang="en-US" altLang="ko-KR" sz="1200" baseline="0" dirty="0"/>
                        <a:t> </a:t>
                      </a:r>
                    </a:p>
                    <a:p>
                      <a:pPr latinLnBrk="1"/>
                      <a:r>
                        <a:rPr lang="en-US" altLang="ko-KR" sz="1200" baseline="0" dirty="0"/>
                        <a:t>   “address”:  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880608"/>
                  </a:ext>
                </a:extLst>
              </a:tr>
              <a:tr h="342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dirty="0"/>
                        <a:t>users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/:id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특정 </a:t>
                      </a:r>
                      <a:r>
                        <a:rPr lang="en-US" altLang="ko-KR" sz="1200" dirty="0"/>
                        <a:t>users</a:t>
                      </a:r>
                      <a:r>
                        <a:rPr lang="ko-KR" altLang="en-US" sz="1200" dirty="0"/>
                        <a:t>의 정보를 제거합니다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95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41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서버 </a:t>
            </a:r>
            <a:r>
              <a:rPr lang="en-US" altLang="ko-KR" sz="4400" spc="-300" dirty="0"/>
              <a:t>API(</a:t>
            </a:r>
            <a:r>
              <a:rPr lang="ko-KR" altLang="en-US" sz="4400" spc="-300" dirty="0"/>
              <a:t>영화</a:t>
            </a:r>
            <a:r>
              <a:rPr lang="en-US" altLang="ko-KR" sz="4400" spc="-300" dirty="0"/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3C99D3-5415-676E-0A39-1C9BBE6C6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08213"/>
              </p:ext>
            </p:extLst>
          </p:nvPr>
        </p:nvGraphicFramePr>
        <p:xfrm>
          <a:off x="1835552" y="1099642"/>
          <a:ext cx="8581436" cy="4302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34">
                  <a:extLst>
                    <a:ext uri="{9D8B030D-6E8A-4147-A177-3AD203B41FA5}">
                      <a16:colId xmlns:a16="http://schemas.microsoft.com/office/drawing/2014/main" val="955465151"/>
                    </a:ext>
                  </a:extLst>
                </a:gridCol>
                <a:gridCol w="2325902">
                  <a:extLst>
                    <a:ext uri="{9D8B030D-6E8A-4147-A177-3AD203B41FA5}">
                      <a16:colId xmlns:a16="http://schemas.microsoft.com/office/drawing/2014/main" val="2965562334"/>
                    </a:ext>
                  </a:extLst>
                </a:gridCol>
                <a:gridCol w="4510125">
                  <a:extLst>
                    <a:ext uri="{9D8B030D-6E8A-4147-A177-3AD203B41FA5}">
                      <a16:colId xmlns:a16="http://schemas.microsoft.com/office/drawing/2014/main" val="2833219916"/>
                    </a:ext>
                  </a:extLst>
                </a:gridCol>
                <a:gridCol w="404375">
                  <a:extLst>
                    <a:ext uri="{9D8B030D-6E8A-4147-A177-3AD203B41FA5}">
                      <a16:colId xmlns:a16="http://schemas.microsoft.com/office/drawing/2014/main" val="2667737292"/>
                    </a:ext>
                  </a:extLst>
                </a:gridCol>
              </a:tblGrid>
              <a:tr h="3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메소드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경로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70241"/>
                  </a:ext>
                </a:extLst>
              </a:tr>
              <a:tr h="342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r>
                        <a:rPr lang="en-US" altLang="ko-KR" sz="1200" dirty="0"/>
                        <a:t>/evaluation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모든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영화평가 정보를 조회합니다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9200466"/>
                  </a:ext>
                </a:extLst>
              </a:tr>
              <a:tr h="342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r>
                        <a:rPr lang="en-US" altLang="ko-KR" sz="1200" dirty="0"/>
                        <a:t>/evaluation/:</a:t>
                      </a:r>
                      <a:r>
                        <a:rPr lang="en-US" altLang="ko-KR" sz="1200" dirty="0" err="1"/>
                        <a:t>movieid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특정 영화의 평가 정보를 가지고 옵니다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3776987"/>
                  </a:ext>
                </a:extLst>
              </a:tr>
              <a:tr h="1560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r>
                        <a:rPr lang="en-US" altLang="ko-KR" sz="1200" dirty="0"/>
                        <a:t>/evaluation/:</a:t>
                      </a:r>
                      <a:r>
                        <a:rPr lang="en-US" altLang="ko-KR" sz="1200" dirty="0" err="1"/>
                        <a:t>userid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영화 평가 정보를 추가 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{</a:t>
                      </a:r>
                      <a:r>
                        <a:rPr lang="en-US" altLang="ko-KR" sz="1200" baseline="0" dirty="0"/>
                        <a:t> 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en-US" altLang="ko-KR" sz="1200" dirty="0" err="1"/>
                        <a:t>usersId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</a:t>
                      </a:r>
                      <a:r>
                        <a:rPr lang="en-US" altLang="ko-KR" sz="1200" dirty="0" err="1"/>
                        <a:t>movieid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</a:t>
                      </a:r>
                      <a:r>
                        <a:rPr lang="en-US" altLang="ko-KR" sz="1200" dirty="0" err="1"/>
                        <a:t>evtitle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“</a:t>
                      </a:r>
                      <a:r>
                        <a:rPr lang="en-US" altLang="ko-KR" sz="1200" dirty="0" err="1"/>
                        <a:t>evratting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</a:t>
                      </a:r>
                      <a:r>
                        <a:rPr lang="en-US" altLang="ko-KR" sz="1200" dirty="0" err="1"/>
                        <a:t>evcontent</a:t>
                      </a:r>
                      <a:r>
                        <a:rPr lang="en-US" altLang="ko-KR" sz="1200" dirty="0"/>
                        <a:t>”:</a:t>
                      </a:r>
                      <a:r>
                        <a:rPr lang="en-US" altLang="ko-KR" sz="1200" baseline="0" dirty="0"/>
                        <a:t> </a:t>
                      </a:r>
                    </a:p>
                    <a:p>
                      <a:pPr latinLnBrk="1"/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324017"/>
                  </a:ext>
                </a:extLst>
              </a:tr>
              <a:tr h="1120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r>
                        <a:rPr lang="en-US" altLang="ko-KR" sz="1200" dirty="0"/>
                        <a:t>/evaluation/:</a:t>
                      </a:r>
                      <a:r>
                        <a:rPr lang="en-US" altLang="ko-KR" sz="1200" dirty="0" err="1"/>
                        <a:t>movieid</a:t>
                      </a:r>
                      <a:r>
                        <a:rPr lang="en-US" altLang="ko-KR" sz="1200" dirty="0"/>
                        <a:t>/:</a:t>
                      </a:r>
                      <a:r>
                        <a:rPr lang="en-US" altLang="ko-KR" sz="1200" dirty="0" err="1"/>
                        <a:t>userid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특정 영화의 평가 정보를 수정합니다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{</a:t>
                      </a:r>
                      <a:r>
                        <a:rPr lang="en-US" altLang="ko-KR" sz="1200" baseline="0" dirty="0"/>
                        <a:t> 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en-US" altLang="ko-KR" sz="1200" dirty="0" err="1"/>
                        <a:t>usersId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</a:t>
                      </a:r>
                      <a:r>
                        <a:rPr lang="en-US" altLang="ko-KR" sz="1200" dirty="0" err="1"/>
                        <a:t>movieid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</a:t>
                      </a:r>
                      <a:r>
                        <a:rPr lang="en-US" altLang="ko-KR" sz="1200" dirty="0" err="1"/>
                        <a:t>evtitle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“</a:t>
                      </a:r>
                      <a:r>
                        <a:rPr lang="en-US" altLang="ko-KR" sz="1200" dirty="0" err="1"/>
                        <a:t>evratting</a:t>
                      </a:r>
                      <a:r>
                        <a:rPr lang="en-US" altLang="ko-KR" sz="1200" dirty="0"/>
                        <a:t>”:</a:t>
                      </a:r>
                    </a:p>
                    <a:p>
                      <a:pPr latinLnBrk="1"/>
                      <a:r>
                        <a:rPr lang="en-US" altLang="ko-KR" sz="1200" dirty="0"/>
                        <a:t>   “</a:t>
                      </a:r>
                      <a:r>
                        <a:rPr lang="en-US" altLang="ko-KR" sz="1200" dirty="0" err="1"/>
                        <a:t>evcontent</a:t>
                      </a:r>
                      <a:r>
                        <a:rPr lang="en-US" altLang="ko-KR" sz="1200" dirty="0"/>
                        <a:t>”:</a:t>
                      </a:r>
                      <a:r>
                        <a:rPr lang="en-US" altLang="ko-KR" sz="1200" baseline="0" dirty="0"/>
                        <a:t> </a:t>
                      </a:r>
                    </a:p>
                    <a:p>
                      <a:pPr latinLnBrk="1"/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880608"/>
                  </a:ext>
                </a:extLst>
              </a:tr>
              <a:tr h="342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/evaluation/:</a:t>
                      </a:r>
                      <a:r>
                        <a:rPr lang="en-US" altLang="ko-KR" sz="1200" dirty="0" err="1"/>
                        <a:t>userid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특정 영화 평가의 정보를 제거합니다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95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57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5734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서버 로직 설계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1299484-A90F-44E1-38A8-091A2EF3B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722556"/>
              </p:ext>
            </p:extLst>
          </p:nvPr>
        </p:nvGraphicFramePr>
        <p:xfrm>
          <a:off x="1758389" y="1239340"/>
          <a:ext cx="8084383" cy="467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443">
                  <a:extLst>
                    <a:ext uri="{9D8B030D-6E8A-4147-A177-3AD203B41FA5}">
                      <a16:colId xmlns:a16="http://schemas.microsoft.com/office/drawing/2014/main" val="1231077104"/>
                    </a:ext>
                  </a:extLst>
                </a:gridCol>
                <a:gridCol w="2003460">
                  <a:extLst>
                    <a:ext uri="{9D8B030D-6E8A-4147-A177-3AD203B41FA5}">
                      <a16:colId xmlns:a16="http://schemas.microsoft.com/office/drawing/2014/main" val="2167324610"/>
                    </a:ext>
                  </a:extLst>
                </a:gridCol>
                <a:gridCol w="2691830">
                  <a:extLst>
                    <a:ext uri="{9D8B030D-6E8A-4147-A177-3AD203B41FA5}">
                      <a16:colId xmlns:a16="http://schemas.microsoft.com/office/drawing/2014/main" val="3308818003"/>
                    </a:ext>
                  </a:extLst>
                </a:gridCol>
                <a:gridCol w="2722650">
                  <a:extLst>
                    <a:ext uri="{9D8B030D-6E8A-4147-A177-3AD203B41FA5}">
                      <a16:colId xmlns:a16="http://schemas.microsoft.com/office/drawing/2014/main" val="168574904"/>
                    </a:ext>
                  </a:extLst>
                </a:gridCol>
              </a:tblGrid>
              <a:tr h="767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요청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비즈니스 </a:t>
                      </a:r>
                      <a:r>
                        <a:rPr lang="ko-KR" altLang="en-US" sz="1200" dirty="0" err="1"/>
                        <a:t>로직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요청을 처리하기 위한 내부 절차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765317"/>
                  </a:ext>
                </a:extLst>
              </a:tr>
              <a:tr h="123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r>
                        <a:rPr lang="ko-KR" altLang="en-US" sz="1200" b="1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이용자의 </a:t>
                      </a:r>
                      <a:r>
                        <a:rPr lang="en-US" altLang="ko-KR" sz="1200" b="1" dirty="0"/>
                        <a:t>ID</a:t>
                      </a:r>
                      <a:r>
                        <a:rPr lang="ko-KR" altLang="en-US" sz="1200" b="1" dirty="0"/>
                        <a:t>와 로그인 정보를 받고</a:t>
                      </a:r>
                      <a:r>
                        <a:rPr lang="en-US" altLang="ko-KR" sz="1200" b="1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200" b="1" dirty="0"/>
                        <a:t>관리자 서버에 정보를 비교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해당 아이디가 있으면 정상처리</a:t>
                      </a:r>
                      <a:r>
                        <a:rPr lang="en-US" altLang="ko-KR" sz="1200" b="1" dirty="0"/>
                        <a:t>, </a:t>
                      </a:r>
                    </a:p>
                    <a:p>
                      <a:pPr algn="l" latinLnBrk="1"/>
                      <a:r>
                        <a:rPr lang="ko-KR" altLang="en-US" sz="1200" b="1" dirty="0"/>
                        <a:t>없으면 아이디가 없음을 보내줌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9862"/>
                  </a:ext>
                </a:extLst>
              </a:tr>
              <a:tr h="1310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회원가입 정보창을 입력 받고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 err="1"/>
                        <a:t>회원가입하면</a:t>
                      </a:r>
                      <a:r>
                        <a:rPr lang="ko-KR" altLang="en-US" sz="1200" b="1" dirty="0"/>
                        <a:t> 그 데이터를 </a:t>
                      </a:r>
                      <a:r>
                        <a:rPr lang="en-US" altLang="ko-KR" sz="1200" b="1" dirty="0"/>
                        <a:t>database</a:t>
                      </a:r>
                      <a:r>
                        <a:rPr lang="ko-KR" altLang="en-US" sz="1200" b="1" dirty="0"/>
                        <a:t>로 보내고 관리자 서버에도 보낸다</a:t>
                      </a:r>
                      <a:r>
                        <a:rPr lang="en-US" altLang="ko-KR" sz="1200" b="1" dirty="0"/>
                        <a:t>.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회원가입 정보창을 보낸다</a:t>
                      </a:r>
                      <a:r>
                        <a:rPr lang="en-US" altLang="ko-KR" sz="1200" b="1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987320"/>
                  </a:ext>
                </a:extLst>
              </a:tr>
              <a:tr h="1362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사용자각 로그아웃 버튼을 누르면 해당 </a:t>
                      </a:r>
                      <a:r>
                        <a:rPr lang="en-US" altLang="ko-KR" sz="1200" b="1" dirty="0"/>
                        <a:t>id</a:t>
                      </a:r>
                      <a:r>
                        <a:rPr lang="ko-KR" altLang="en-US" sz="1200" b="1" dirty="0"/>
                        <a:t>를 종료한다</a:t>
                      </a:r>
                      <a:r>
                        <a:rPr lang="en-US" altLang="ko-KR" sz="1200" b="1" dirty="0"/>
                        <a:t>.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로그아웃이 되면 정상처리를 </a:t>
                      </a:r>
                      <a:r>
                        <a:rPr lang="ko-KR" altLang="en-US" sz="1200" b="1" dirty="0" err="1"/>
                        <a:t>해줌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18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6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5734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서버 로직 설계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1299484-A90F-44E1-38A8-091A2EF3B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152487"/>
              </p:ext>
            </p:extLst>
          </p:nvPr>
        </p:nvGraphicFramePr>
        <p:xfrm>
          <a:off x="1758389" y="1239340"/>
          <a:ext cx="8084383" cy="467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443">
                  <a:extLst>
                    <a:ext uri="{9D8B030D-6E8A-4147-A177-3AD203B41FA5}">
                      <a16:colId xmlns:a16="http://schemas.microsoft.com/office/drawing/2014/main" val="1231077104"/>
                    </a:ext>
                  </a:extLst>
                </a:gridCol>
                <a:gridCol w="2003460">
                  <a:extLst>
                    <a:ext uri="{9D8B030D-6E8A-4147-A177-3AD203B41FA5}">
                      <a16:colId xmlns:a16="http://schemas.microsoft.com/office/drawing/2014/main" val="2167324610"/>
                    </a:ext>
                  </a:extLst>
                </a:gridCol>
                <a:gridCol w="2691830">
                  <a:extLst>
                    <a:ext uri="{9D8B030D-6E8A-4147-A177-3AD203B41FA5}">
                      <a16:colId xmlns:a16="http://schemas.microsoft.com/office/drawing/2014/main" val="3308818003"/>
                    </a:ext>
                  </a:extLst>
                </a:gridCol>
                <a:gridCol w="2722650">
                  <a:extLst>
                    <a:ext uri="{9D8B030D-6E8A-4147-A177-3AD203B41FA5}">
                      <a16:colId xmlns:a16="http://schemas.microsoft.com/office/drawing/2014/main" val="168574904"/>
                    </a:ext>
                  </a:extLst>
                </a:gridCol>
              </a:tblGrid>
              <a:tr h="767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요청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비즈니스 </a:t>
                      </a:r>
                      <a:r>
                        <a:rPr lang="ko-KR" altLang="en-US" sz="1200" dirty="0" err="1"/>
                        <a:t>로직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요청을 처리하기 위한 내부 절차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765317"/>
                  </a:ext>
                </a:extLst>
              </a:tr>
              <a:tr h="123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r>
                        <a:rPr lang="ko-KR" altLang="en-US" sz="1200" b="1" dirty="0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이용자가 정보를 수정하면 데이터베이스와 관리자 서버의 정보가 같이 바꾼다</a:t>
                      </a:r>
                      <a:r>
                        <a:rPr lang="en-US" altLang="ko-KR" sz="1200" b="1" dirty="0"/>
                        <a:t>.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정보 수정이 되면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정상처리가 됐다고 보내준다</a:t>
                      </a:r>
                      <a:r>
                        <a:rPr lang="en-US" altLang="ko-KR" sz="1200" b="1" dirty="0"/>
                        <a:t>.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9862"/>
                  </a:ext>
                </a:extLst>
              </a:tr>
              <a:tr h="1310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영화 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특정 영화 정보에 대한 자신의 의견을 내고 싶을 때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로그인이 된 상태에서 그 영화에 대한 평가를 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로그인 된 상태에서 영화 평가를 한 경우에 </a:t>
                      </a:r>
                      <a:r>
                        <a:rPr lang="en-US" altLang="ko-KR" sz="1200" b="1" dirty="0"/>
                        <a:t>DB</a:t>
                      </a:r>
                      <a:r>
                        <a:rPr lang="ko-KR" altLang="en-US" sz="1200" b="1" dirty="0"/>
                        <a:t>에 저장하고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사용자 화면에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보여준다</a:t>
                      </a:r>
                      <a:r>
                        <a:rPr lang="en-US" altLang="ko-KR" sz="1200" b="1" dirty="0"/>
                        <a:t>.</a:t>
                      </a:r>
                      <a:r>
                        <a:rPr lang="ko-KR" altLang="en-US" sz="1200" b="1" dirty="0"/>
                        <a:t> 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987320"/>
                  </a:ext>
                </a:extLst>
              </a:tr>
              <a:tr h="1362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이용자가 검색한 영화를 </a:t>
                      </a:r>
                      <a:r>
                        <a:rPr lang="en-US" altLang="ko-KR" sz="1200" b="1" dirty="0"/>
                        <a:t>Api</a:t>
                      </a:r>
                      <a:r>
                        <a:rPr lang="ko-KR" altLang="en-US" sz="1200" b="1" dirty="0"/>
                        <a:t>를 이용하여 결과를 찾고 그 결과를 반환 해준다</a:t>
                      </a:r>
                      <a:r>
                        <a:rPr lang="en-US" altLang="ko-KR" sz="1200" b="1" dirty="0"/>
                        <a:t>.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자신이 검색한 영화를 보여준다</a:t>
                      </a:r>
                      <a:r>
                        <a:rPr lang="en-US" altLang="ko-KR" sz="1200" b="1" dirty="0"/>
                        <a:t>.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18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75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5734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서버 로직 설계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1299484-A90F-44E1-38A8-091A2EF3B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45013"/>
              </p:ext>
            </p:extLst>
          </p:nvPr>
        </p:nvGraphicFramePr>
        <p:xfrm>
          <a:off x="1758389" y="1239340"/>
          <a:ext cx="8084383" cy="3366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443">
                  <a:extLst>
                    <a:ext uri="{9D8B030D-6E8A-4147-A177-3AD203B41FA5}">
                      <a16:colId xmlns:a16="http://schemas.microsoft.com/office/drawing/2014/main" val="1231077104"/>
                    </a:ext>
                  </a:extLst>
                </a:gridCol>
                <a:gridCol w="2003460">
                  <a:extLst>
                    <a:ext uri="{9D8B030D-6E8A-4147-A177-3AD203B41FA5}">
                      <a16:colId xmlns:a16="http://schemas.microsoft.com/office/drawing/2014/main" val="2167324610"/>
                    </a:ext>
                  </a:extLst>
                </a:gridCol>
                <a:gridCol w="2691830">
                  <a:extLst>
                    <a:ext uri="{9D8B030D-6E8A-4147-A177-3AD203B41FA5}">
                      <a16:colId xmlns:a16="http://schemas.microsoft.com/office/drawing/2014/main" val="3308818003"/>
                    </a:ext>
                  </a:extLst>
                </a:gridCol>
                <a:gridCol w="2722650">
                  <a:extLst>
                    <a:ext uri="{9D8B030D-6E8A-4147-A177-3AD203B41FA5}">
                      <a16:colId xmlns:a16="http://schemas.microsoft.com/office/drawing/2014/main" val="168574904"/>
                    </a:ext>
                  </a:extLst>
                </a:gridCol>
              </a:tblGrid>
              <a:tr h="767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요청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비즈니스 </a:t>
                      </a:r>
                      <a:r>
                        <a:rPr lang="ko-KR" altLang="en-US" sz="1200" dirty="0" err="1"/>
                        <a:t>로직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요청을 처리하기 위한 내부 절차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765317"/>
                  </a:ext>
                </a:extLst>
              </a:tr>
              <a:tr h="123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r>
                        <a:rPr lang="ko-KR" altLang="en-US" sz="1200" b="1" dirty="0"/>
                        <a:t>영화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사용자에게 특정 영화의 정보를 보여주기 위해 </a:t>
                      </a:r>
                      <a:r>
                        <a:rPr lang="en-US" altLang="ko-KR" sz="1200" b="1" dirty="0" err="1"/>
                        <a:t>api</a:t>
                      </a:r>
                      <a:r>
                        <a:rPr lang="ko-KR" altLang="en-US" sz="1200" b="1" dirty="0" err="1"/>
                        <a:t>를</a:t>
                      </a:r>
                      <a:r>
                        <a:rPr lang="ko-KR" altLang="en-US" sz="1200" b="1" dirty="0"/>
                        <a:t> 이용하여 정보를 가지고 온다</a:t>
                      </a:r>
                      <a:r>
                        <a:rPr lang="en-US" altLang="ko-KR" sz="1200" b="1" dirty="0"/>
                        <a:t>,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그 영화의 정보를 가공해서 보여준다</a:t>
                      </a:r>
                      <a:r>
                        <a:rPr lang="en-US" altLang="ko-KR" sz="1200" b="1" dirty="0"/>
                        <a:t>.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9862"/>
                  </a:ext>
                </a:extLst>
              </a:tr>
              <a:tr h="1362132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3538" indent="0" algn="l" latinLnBrk="1"/>
                      <a:endParaRPr lang="ko-KR" alt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18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44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2900153" cy="1415772"/>
            <a:chOff x="901700" y="2721114"/>
            <a:chExt cx="2900153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20024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5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9001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데이터 베이스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1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5165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데이터 베이스 설계</a:t>
            </a:r>
            <a:r>
              <a:rPr lang="en-US" altLang="ko-KR" sz="4400" spc="-300" dirty="0"/>
              <a:t>(</a:t>
            </a:r>
            <a:r>
              <a:rPr lang="ko-KR" altLang="en-US" sz="4400" spc="-300" dirty="0"/>
              <a:t>사용자</a:t>
            </a:r>
            <a:r>
              <a:rPr lang="en-US" altLang="ko-KR" sz="4400" spc="-300" dirty="0"/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EE0E11D-3F8C-688F-1E53-B68620852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48" y="1322409"/>
            <a:ext cx="7218770" cy="474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7159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데이터 베이스 설계</a:t>
            </a:r>
            <a:r>
              <a:rPr lang="en-US" altLang="ko-KR" sz="4400" spc="-300" dirty="0"/>
              <a:t>(</a:t>
            </a:r>
            <a:r>
              <a:rPr lang="ko-KR" altLang="en-US" sz="4400" spc="-300" dirty="0"/>
              <a:t>영화 평가</a:t>
            </a:r>
            <a:r>
              <a:rPr lang="en-US" altLang="ko-KR" sz="4400" spc="-300" dirty="0"/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BC88A96-A4D3-DE0B-299B-5ED571DD9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91" y="1099641"/>
            <a:ext cx="5611191" cy="57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869616" y="2721114"/>
            <a:ext cx="2811988" cy="1415772"/>
            <a:chOff x="901700" y="2721114"/>
            <a:chExt cx="2811988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20024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5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8119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2847254" cy="1415772"/>
            <a:chOff x="901700" y="2721114"/>
            <a:chExt cx="2847254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8472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시스템 구성도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56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68712E-CFF6-C8E6-D879-5B2545B89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21" y="1239340"/>
            <a:ext cx="3890599" cy="4897431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DF873D23-9D8B-02B4-FD73-25AB7C2F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048" y="1470582"/>
            <a:ext cx="4322168" cy="575032"/>
          </a:xfrm>
        </p:spPr>
        <p:txBody>
          <a:bodyPr>
            <a:normAutofit fontScale="90000"/>
          </a:bodyPr>
          <a:lstStyle/>
          <a:p>
            <a:r>
              <a:rPr lang="en-US" altLang="ko-KR" sz="2500" dirty="0"/>
              <a:t>Router</a:t>
            </a:r>
            <a:r>
              <a:rPr lang="ko-KR" altLang="en-US" sz="2500" dirty="0"/>
              <a:t>를</a:t>
            </a:r>
            <a:r>
              <a:rPr lang="en-US" altLang="ko-KR" sz="2500" dirty="0"/>
              <a:t> </a:t>
            </a:r>
            <a:r>
              <a:rPr lang="ko-KR" altLang="en-US" sz="2500" dirty="0"/>
              <a:t>이용하여 경로 지정 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AA2C8D6-0302-89B1-ED27-EF5D6F8C7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3048" y="2488344"/>
            <a:ext cx="4322168" cy="2734106"/>
          </a:xfrm>
        </p:spPr>
        <p:txBody>
          <a:bodyPr/>
          <a:lstStyle/>
          <a:p>
            <a:r>
              <a:rPr lang="ko-KR" altLang="en-US" b="1" dirty="0"/>
              <a:t>메인 화면 </a:t>
            </a:r>
            <a:r>
              <a:rPr lang="en-US" altLang="ko-KR" b="1" dirty="0"/>
              <a:t>: ‘/’</a:t>
            </a:r>
          </a:p>
          <a:p>
            <a:r>
              <a:rPr lang="ko-KR" altLang="en-US" b="1" dirty="0"/>
              <a:t>로그인</a:t>
            </a:r>
            <a:r>
              <a:rPr lang="en-US" altLang="ko-KR" b="1" dirty="0"/>
              <a:t>: ‘/login’</a:t>
            </a:r>
          </a:p>
          <a:p>
            <a:r>
              <a:rPr lang="ko-KR" altLang="en-US" b="1" dirty="0"/>
              <a:t>회원가입</a:t>
            </a:r>
            <a:r>
              <a:rPr lang="en-US" altLang="ko-KR" b="1" dirty="0"/>
              <a:t>: ‘/membership’</a:t>
            </a:r>
          </a:p>
          <a:p>
            <a:r>
              <a:rPr lang="ko-KR" altLang="en-US" b="1" dirty="0"/>
              <a:t>영화 검색</a:t>
            </a:r>
            <a:r>
              <a:rPr lang="en-US" altLang="ko-KR" b="1" dirty="0"/>
              <a:t>: ‘/</a:t>
            </a:r>
            <a:r>
              <a:rPr lang="en-US" altLang="ko-KR" b="1" dirty="0" err="1"/>
              <a:t>serachmovie</a:t>
            </a:r>
            <a:r>
              <a:rPr lang="en-US" altLang="ko-KR" b="1" dirty="0"/>
              <a:t>/:name’</a:t>
            </a:r>
          </a:p>
          <a:p>
            <a:r>
              <a:rPr lang="ko-KR" altLang="en-US" b="1" dirty="0"/>
              <a:t>특정 영화 정보</a:t>
            </a:r>
            <a:r>
              <a:rPr lang="en-US" altLang="ko-KR" b="1" dirty="0"/>
              <a:t>: ‘/</a:t>
            </a:r>
            <a:r>
              <a:rPr lang="en-US" altLang="ko-KR" b="1" dirty="0" err="1"/>
              <a:t>onemovie</a:t>
            </a:r>
            <a:r>
              <a:rPr lang="en-US" altLang="ko-KR" b="1" dirty="0"/>
              <a:t>/:id’</a:t>
            </a:r>
          </a:p>
          <a:p>
            <a:r>
              <a:rPr lang="ko-KR" altLang="en-US" b="1" dirty="0"/>
              <a:t>관리자</a:t>
            </a:r>
            <a:r>
              <a:rPr lang="en-US" altLang="ko-KR" b="1" dirty="0"/>
              <a:t>: ‘/manager’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17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816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en-US" altLang="ko-KR" sz="4400" spc="-300" dirty="0" err="1">
                <a:solidFill>
                  <a:schemeClr val="accent4"/>
                </a:solidFill>
              </a:rPr>
              <a:t>app.vue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>
            <a:extLst>
              <a:ext uri="{FF2B5EF4-FFF2-40B4-BE49-F238E27FC236}">
                <a16:creationId xmlns:a16="http://schemas.microsoft.com/office/drawing/2014/main" id="{DF873D23-9D8B-02B4-FD73-25AB7C2F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048" y="1470582"/>
            <a:ext cx="4322168" cy="5750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전체 화면 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AA2C8D6-0302-89B1-ED27-EF5D6F8C7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3048" y="2488344"/>
            <a:ext cx="4322168" cy="2734106"/>
          </a:xfrm>
        </p:spPr>
        <p:txBody>
          <a:bodyPr/>
          <a:lstStyle/>
          <a:p>
            <a:r>
              <a:rPr lang="en-US" altLang="ko-KR" b="1" dirty="0" err="1"/>
              <a:t>Userframe</a:t>
            </a:r>
            <a:r>
              <a:rPr lang="ko-KR" altLang="en-US" b="1" dirty="0"/>
              <a:t>으로 기본 틀을 만들어서 전체적으로 제공을 했고</a:t>
            </a:r>
            <a:r>
              <a:rPr lang="en-US" altLang="ko-KR" b="1" dirty="0"/>
              <a:t>, router-view</a:t>
            </a:r>
            <a:r>
              <a:rPr lang="ko-KR" altLang="en-US" b="1" dirty="0"/>
              <a:t>로 </a:t>
            </a:r>
            <a:r>
              <a:rPr lang="en-US" altLang="ko-KR" b="1" dirty="0"/>
              <a:t>router</a:t>
            </a:r>
            <a:r>
              <a:rPr lang="ko-KR" altLang="en-US" b="1" dirty="0"/>
              <a:t>에서 지정한 것으로 넘어가면</a:t>
            </a:r>
            <a:r>
              <a:rPr lang="en-US" altLang="ko-KR" b="1" dirty="0"/>
              <a:t>, </a:t>
            </a:r>
            <a:r>
              <a:rPr lang="ko-KR" altLang="en-US" b="1" dirty="0"/>
              <a:t>그 해당 라우터의 화면을 가지고 온다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D46E8-FA0F-581A-B0F5-8137FC0EA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1470582"/>
            <a:ext cx="3589424" cy="49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7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572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en-US" altLang="ko-KR" sz="4400" spc="-300" dirty="0" err="1">
                <a:solidFill>
                  <a:schemeClr val="accent4"/>
                </a:solidFill>
              </a:rPr>
              <a:t>userFrame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>
            <a:extLst>
              <a:ext uri="{FF2B5EF4-FFF2-40B4-BE49-F238E27FC236}">
                <a16:creationId xmlns:a16="http://schemas.microsoft.com/office/drawing/2014/main" id="{DF873D23-9D8B-02B4-FD73-25AB7C2F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048" y="1470582"/>
            <a:ext cx="4322168" cy="5750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기본 틀 제공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AA2C8D6-0302-89B1-ED27-EF5D6F8C7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3048" y="2488344"/>
            <a:ext cx="4322168" cy="2734106"/>
          </a:xfrm>
        </p:spPr>
        <p:txBody>
          <a:bodyPr/>
          <a:lstStyle/>
          <a:p>
            <a:r>
              <a:rPr lang="ko-KR" altLang="en-US" b="1" dirty="0"/>
              <a:t>타이틀</a:t>
            </a:r>
            <a:r>
              <a:rPr lang="en-US" altLang="ko-KR" b="1" dirty="0"/>
              <a:t>,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회원가입</a:t>
            </a:r>
            <a:r>
              <a:rPr lang="en-US" altLang="ko-KR" b="1" dirty="0"/>
              <a:t>, </a:t>
            </a:r>
            <a:r>
              <a:rPr lang="ko-KR" altLang="en-US" b="1" dirty="0"/>
              <a:t>로그아웃</a:t>
            </a:r>
            <a:r>
              <a:rPr lang="en-US" altLang="ko-KR" b="1" dirty="0"/>
              <a:t>, </a:t>
            </a:r>
            <a:r>
              <a:rPr lang="ko-KR" altLang="en-US" b="1" dirty="0"/>
              <a:t>로그인 성공 시에 </a:t>
            </a:r>
            <a:r>
              <a:rPr lang="en-US" altLang="ko-KR" b="1" dirty="0"/>
              <a:t>‘</a:t>
            </a:r>
            <a:r>
              <a:rPr lang="ko-KR" altLang="en-US" b="1" dirty="0"/>
              <a:t>환영합니다</a:t>
            </a:r>
            <a:r>
              <a:rPr lang="en-US" altLang="ko-KR" b="1" dirty="0"/>
              <a:t>’</a:t>
            </a:r>
            <a:r>
              <a:rPr lang="ko-KR" altLang="en-US" b="1" dirty="0"/>
              <a:t>를 보여 주도록 만들었다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비로그인 시에는 로그인과 회원가입을 보여주고</a:t>
            </a:r>
            <a:r>
              <a:rPr lang="en-US" altLang="ko-KR" b="1" dirty="0"/>
              <a:t>, </a:t>
            </a:r>
            <a:r>
              <a:rPr lang="ko-KR" altLang="en-US" b="1" dirty="0"/>
              <a:t>로그인 성공시에는 로그아웃과 환영문구만 보여진다</a:t>
            </a:r>
            <a:r>
              <a:rPr lang="en-US" altLang="ko-KR" b="1" dirty="0"/>
              <a:t>. </a:t>
            </a:r>
          </a:p>
          <a:p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01F41E-B721-E3BD-FB76-05A9A09C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38533"/>
            <a:ext cx="5562680" cy="24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9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67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4400" spc="-300" dirty="0">
                <a:solidFill>
                  <a:schemeClr val="accent4"/>
                </a:solidFill>
              </a:rPr>
              <a:t>(/)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>
            <a:extLst>
              <a:ext uri="{FF2B5EF4-FFF2-40B4-BE49-F238E27FC236}">
                <a16:creationId xmlns:a16="http://schemas.microsoft.com/office/drawing/2014/main" id="{DF873D23-9D8B-02B4-FD73-25AB7C2F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048" y="1470582"/>
            <a:ext cx="4322168" cy="575032"/>
          </a:xfrm>
        </p:spPr>
        <p:txBody>
          <a:bodyPr>
            <a:normAutofit/>
          </a:bodyPr>
          <a:lstStyle/>
          <a:p>
            <a:r>
              <a:rPr lang="ko-KR" altLang="en-US" sz="2500" dirty="0" err="1"/>
              <a:t>메인화면</a:t>
            </a:r>
            <a:endParaRPr lang="ko-KR" altLang="en-US" sz="250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AA2C8D6-0302-89B1-ED27-EF5D6F8C7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3048" y="2488344"/>
            <a:ext cx="4322168" cy="2734106"/>
          </a:xfrm>
        </p:spPr>
        <p:txBody>
          <a:bodyPr/>
          <a:lstStyle/>
          <a:p>
            <a:r>
              <a:rPr lang="en-US" altLang="ko-KR" b="1" dirty="0"/>
              <a:t>Components</a:t>
            </a:r>
            <a:r>
              <a:rPr lang="ko-KR" altLang="en-US" b="1" dirty="0"/>
              <a:t>에 </a:t>
            </a:r>
            <a:r>
              <a:rPr lang="en-US" altLang="ko-KR" b="1" dirty="0" err="1"/>
              <a:t>Dailyboxoffice</a:t>
            </a:r>
            <a:r>
              <a:rPr lang="ko-KR" altLang="en-US" b="1" dirty="0"/>
              <a:t>와 </a:t>
            </a:r>
            <a:r>
              <a:rPr lang="en-US" altLang="ko-KR" b="1" dirty="0" err="1"/>
              <a:t>weeklymoviebox</a:t>
            </a:r>
            <a:r>
              <a:rPr lang="ko-KR" altLang="en-US" b="1" dirty="0"/>
              <a:t>를 가지고 와서 화면에 보여준다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ED14D2-41BE-34DC-96B2-0A6878E3F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98" y="1344995"/>
            <a:ext cx="4000847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45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en-US" altLang="ko-KR" sz="3500" spc="-300" dirty="0" err="1">
                <a:solidFill>
                  <a:schemeClr val="accent4"/>
                </a:solidFill>
              </a:rPr>
              <a:t>Dailyboxoffice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>
            <a:extLst>
              <a:ext uri="{FF2B5EF4-FFF2-40B4-BE49-F238E27FC236}">
                <a16:creationId xmlns:a16="http://schemas.microsoft.com/office/drawing/2014/main" id="{DF873D23-9D8B-02B4-FD73-25AB7C2F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535" y="2604108"/>
            <a:ext cx="4322168" cy="575032"/>
          </a:xfrm>
        </p:spPr>
        <p:txBody>
          <a:bodyPr>
            <a:normAutofit/>
          </a:bodyPr>
          <a:lstStyle/>
          <a:p>
            <a:r>
              <a:rPr lang="en-US" altLang="ko-KR" sz="2800" spc="-300" dirty="0" err="1">
                <a:solidFill>
                  <a:schemeClr val="accent4"/>
                </a:solidFill>
              </a:rPr>
              <a:t>Dailyboxoffice</a:t>
            </a:r>
            <a:endParaRPr lang="ko-KR" altLang="en-US" sz="250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AA2C8D6-0302-89B1-ED27-EF5D6F8C7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5535" y="3533300"/>
            <a:ext cx="4322168" cy="2734106"/>
          </a:xfrm>
        </p:spPr>
        <p:txBody>
          <a:bodyPr/>
          <a:lstStyle/>
          <a:p>
            <a:r>
              <a:rPr lang="ko-KR" altLang="en-US" b="1" dirty="0"/>
              <a:t>영화진흥원에 </a:t>
            </a:r>
            <a:r>
              <a:rPr lang="en-US" altLang="ko-KR" b="1" dirty="0" err="1"/>
              <a:t>api</a:t>
            </a:r>
            <a:r>
              <a:rPr lang="ko-KR" altLang="en-US" b="1" dirty="0"/>
              <a:t>를 이용해서 일일 </a:t>
            </a:r>
            <a:r>
              <a:rPr lang="ko-KR" altLang="en-US" b="1" dirty="0" err="1"/>
              <a:t>박스오프시의</a:t>
            </a:r>
            <a:r>
              <a:rPr lang="ko-KR" altLang="en-US" b="1" dirty="0"/>
              <a:t> 영화 정보를 가지고 오고</a:t>
            </a:r>
            <a:r>
              <a:rPr lang="en-US" altLang="ko-KR" b="1" dirty="0"/>
              <a:t>, </a:t>
            </a:r>
            <a:r>
              <a:rPr lang="ko-KR" altLang="en-US" b="1" dirty="0"/>
              <a:t>포스터는 </a:t>
            </a:r>
            <a:r>
              <a:rPr lang="en-US" altLang="ko-KR" b="1" dirty="0"/>
              <a:t>TDMB</a:t>
            </a:r>
            <a:r>
              <a:rPr lang="ko-KR" altLang="en-US" b="1" dirty="0"/>
              <a:t>의 </a:t>
            </a:r>
            <a:r>
              <a:rPr lang="en-US" altLang="ko-KR" b="1" dirty="0" err="1"/>
              <a:t>api</a:t>
            </a:r>
            <a:r>
              <a:rPr lang="ko-KR" altLang="en-US" b="1" dirty="0"/>
              <a:t>를 이용해서 영화 이름으로 가지고 온다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BAF424-E26F-10A1-B862-646BE35B9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364165"/>
            <a:ext cx="4978512" cy="2479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8271B3-BB69-9034-412D-46A06F866D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4133821"/>
            <a:ext cx="4884244" cy="25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7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902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en-US" altLang="ko-KR" sz="3500" spc="-300" dirty="0" err="1">
                <a:solidFill>
                  <a:schemeClr val="accent4"/>
                </a:solidFill>
              </a:rPr>
              <a:t>weeklyboxoffice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>
            <a:extLst>
              <a:ext uri="{FF2B5EF4-FFF2-40B4-BE49-F238E27FC236}">
                <a16:creationId xmlns:a16="http://schemas.microsoft.com/office/drawing/2014/main" id="{DF873D23-9D8B-02B4-FD73-25AB7C2F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926" y="2519860"/>
            <a:ext cx="4322168" cy="575032"/>
          </a:xfrm>
        </p:spPr>
        <p:txBody>
          <a:bodyPr>
            <a:normAutofit/>
          </a:bodyPr>
          <a:lstStyle/>
          <a:p>
            <a:r>
              <a:rPr lang="en-US" altLang="ko-KR" sz="2800" spc="-300" dirty="0" err="1">
                <a:solidFill>
                  <a:schemeClr val="accent4"/>
                </a:solidFill>
              </a:rPr>
              <a:t>weeklyboxoffice</a:t>
            </a:r>
            <a:endParaRPr lang="ko-KR" altLang="en-US" sz="250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AA2C8D6-0302-89B1-ED27-EF5D6F8C7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8084" y="3429000"/>
            <a:ext cx="4322168" cy="2734106"/>
          </a:xfrm>
        </p:spPr>
        <p:txBody>
          <a:bodyPr/>
          <a:lstStyle/>
          <a:p>
            <a:r>
              <a:rPr lang="ko-KR" altLang="en-US" b="1" dirty="0"/>
              <a:t>영화진흥원에 </a:t>
            </a:r>
            <a:r>
              <a:rPr lang="en-US" altLang="ko-KR" b="1" dirty="0" err="1"/>
              <a:t>api</a:t>
            </a:r>
            <a:r>
              <a:rPr lang="ko-KR" altLang="en-US" b="1" dirty="0"/>
              <a:t>를 이용해서 일일 </a:t>
            </a:r>
            <a:r>
              <a:rPr lang="ko-KR" altLang="en-US" b="1" dirty="0" err="1"/>
              <a:t>박스오프시의</a:t>
            </a:r>
            <a:r>
              <a:rPr lang="ko-KR" altLang="en-US" b="1" dirty="0"/>
              <a:t> 영화 정보를 가지고 오고</a:t>
            </a:r>
            <a:r>
              <a:rPr lang="en-US" altLang="ko-KR" b="1" dirty="0"/>
              <a:t>, </a:t>
            </a:r>
            <a:r>
              <a:rPr lang="ko-KR" altLang="en-US" b="1" dirty="0"/>
              <a:t>포스터는 </a:t>
            </a:r>
            <a:r>
              <a:rPr lang="en-US" altLang="ko-KR" b="1" dirty="0"/>
              <a:t>TDMB</a:t>
            </a:r>
            <a:r>
              <a:rPr lang="ko-KR" altLang="en-US" b="1" dirty="0"/>
              <a:t>의 </a:t>
            </a:r>
            <a:r>
              <a:rPr lang="en-US" altLang="ko-KR" b="1" dirty="0" err="1"/>
              <a:t>api</a:t>
            </a:r>
            <a:r>
              <a:rPr lang="ko-KR" altLang="en-US" b="1" dirty="0"/>
              <a:t>를 이용해서 영화 이름으로 가지고 온다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60B33A-52D7-3C3C-329A-BE1FB1E1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7" y="1427730"/>
            <a:ext cx="5161551" cy="25776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0D7414-896A-CB11-7723-8707145E24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7" y="4140036"/>
            <a:ext cx="5161551" cy="238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416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ko-KR" altLang="en-US" sz="3500" spc="-300" dirty="0">
                <a:solidFill>
                  <a:schemeClr val="accent4"/>
                </a:solidFill>
              </a:rPr>
              <a:t>메인 화면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1D0BAD30-AFBF-7902-E90C-CDB32162C9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49314"/>
            <a:ext cx="5773584" cy="32899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18C6EF-523D-C2FB-C153-097406AB7C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89" y="2149314"/>
            <a:ext cx="5698411" cy="3195681"/>
          </a:xfrm>
          <a:prstGeom prst="rect">
            <a:avLst/>
          </a:prstGeom>
        </p:spPr>
      </p:pic>
      <p:sp>
        <p:nvSpPr>
          <p:cNvPr id="17" name="제목 7">
            <a:extLst>
              <a:ext uri="{FF2B5EF4-FFF2-40B4-BE49-F238E27FC236}">
                <a16:creationId xmlns:a16="http://schemas.microsoft.com/office/drawing/2014/main" id="{7A74B1F5-063C-650C-A3F6-EEE7B6CE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99" y="1254728"/>
            <a:ext cx="4322168" cy="57503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홈페이지에 들어오면 보이는 화면</a:t>
            </a:r>
          </a:p>
        </p:txBody>
      </p:sp>
      <p:sp>
        <p:nvSpPr>
          <p:cNvPr id="19" name="제목 7">
            <a:extLst>
              <a:ext uri="{FF2B5EF4-FFF2-40B4-BE49-F238E27FC236}">
                <a16:creationId xmlns:a16="http://schemas.microsoft.com/office/drawing/2014/main" id="{084060F4-EFF0-B082-0D78-9C567AE47ACD}"/>
              </a:ext>
            </a:extLst>
          </p:cNvPr>
          <p:cNvSpPr txBox="1">
            <a:spLocks/>
          </p:cNvSpPr>
          <p:nvPr/>
        </p:nvSpPr>
        <p:spPr>
          <a:xfrm>
            <a:off x="7029310" y="1254728"/>
            <a:ext cx="4322168" cy="575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로그인 성공 시 보이는 화면</a:t>
            </a:r>
          </a:p>
        </p:txBody>
      </p:sp>
    </p:spTree>
    <p:extLst>
      <p:ext uri="{BB962C8B-B14F-4D97-AF65-F5344CB8AC3E}">
        <p14:creationId xmlns:p14="http://schemas.microsoft.com/office/powerpoint/2010/main" val="360124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416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ko-KR" altLang="en-US" sz="3500" spc="-300" dirty="0">
                <a:solidFill>
                  <a:schemeClr val="accent4"/>
                </a:solidFill>
              </a:rPr>
              <a:t>메인 화면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1D0BAD30-AFBF-7902-E90C-CDB32162C9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49314"/>
            <a:ext cx="5773584" cy="32899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18C6EF-523D-C2FB-C153-097406AB7C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89" y="2149314"/>
            <a:ext cx="5698411" cy="3195681"/>
          </a:xfrm>
          <a:prstGeom prst="rect">
            <a:avLst/>
          </a:prstGeom>
        </p:spPr>
      </p:pic>
      <p:sp>
        <p:nvSpPr>
          <p:cNvPr id="17" name="제목 7">
            <a:extLst>
              <a:ext uri="{FF2B5EF4-FFF2-40B4-BE49-F238E27FC236}">
                <a16:creationId xmlns:a16="http://schemas.microsoft.com/office/drawing/2014/main" id="{7A74B1F5-063C-650C-A3F6-EEE7B6CE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99" y="1254728"/>
            <a:ext cx="4322168" cy="57503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홈페이지에 들어오면 보이는 화면</a:t>
            </a:r>
          </a:p>
        </p:txBody>
      </p:sp>
      <p:sp>
        <p:nvSpPr>
          <p:cNvPr id="19" name="제목 7">
            <a:extLst>
              <a:ext uri="{FF2B5EF4-FFF2-40B4-BE49-F238E27FC236}">
                <a16:creationId xmlns:a16="http://schemas.microsoft.com/office/drawing/2014/main" id="{084060F4-EFF0-B082-0D78-9C567AE47ACD}"/>
              </a:ext>
            </a:extLst>
          </p:cNvPr>
          <p:cNvSpPr txBox="1">
            <a:spLocks/>
          </p:cNvSpPr>
          <p:nvPr/>
        </p:nvSpPr>
        <p:spPr>
          <a:xfrm>
            <a:off x="7029310" y="1254728"/>
            <a:ext cx="4322168" cy="575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로그인 성공 시 보이는 화면</a:t>
            </a:r>
          </a:p>
        </p:txBody>
      </p:sp>
    </p:spTree>
    <p:extLst>
      <p:ext uri="{BB962C8B-B14F-4D97-AF65-F5344CB8AC3E}">
        <p14:creationId xmlns:p14="http://schemas.microsoft.com/office/powerpoint/2010/main" val="85250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774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(/</a:t>
            </a:r>
            <a:r>
              <a:rPr lang="en-US" altLang="ko-KR" sz="3500" spc="-300" dirty="0" err="1">
                <a:solidFill>
                  <a:schemeClr val="accent4"/>
                </a:solidFill>
              </a:rPr>
              <a:t>serachmovie</a:t>
            </a:r>
            <a:r>
              <a:rPr lang="en-US" altLang="ko-KR" sz="3500" spc="-300" dirty="0">
                <a:solidFill>
                  <a:schemeClr val="accent4"/>
                </a:solidFill>
              </a:rPr>
              <a:t>/:name)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>
            <a:extLst>
              <a:ext uri="{FF2B5EF4-FFF2-40B4-BE49-F238E27FC236}">
                <a16:creationId xmlns:a16="http://schemas.microsoft.com/office/drawing/2014/main" id="{DF873D23-9D8B-02B4-FD73-25AB7C2F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084" y="2519860"/>
            <a:ext cx="4322168" cy="5750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영화 검색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AA2C8D6-0302-89B1-ED27-EF5D6F8C7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8084" y="3429000"/>
            <a:ext cx="4322168" cy="2734106"/>
          </a:xfrm>
        </p:spPr>
        <p:txBody>
          <a:bodyPr/>
          <a:lstStyle/>
          <a:p>
            <a:r>
              <a:rPr lang="ko-KR" altLang="en-US" b="1" dirty="0"/>
              <a:t>특정 </a:t>
            </a:r>
            <a:r>
              <a:rPr lang="en-US" altLang="ko-KR" b="1" dirty="0"/>
              <a:t>name</a:t>
            </a:r>
            <a:r>
              <a:rPr lang="ko-KR" altLang="en-US" b="1" dirty="0"/>
              <a:t>으로 화면 구성을 바뀔 수 있게 하도록 만들었다</a:t>
            </a:r>
            <a:r>
              <a:rPr lang="en-US" altLang="ko-KR" b="1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A8C3C9-F6E7-00D0-42E1-90E6AA6AF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9" y="2168178"/>
            <a:ext cx="4561566" cy="35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2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239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en-US" altLang="ko-KR" sz="3500" spc="-300" dirty="0" err="1">
                <a:solidFill>
                  <a:schemeClr val="accent4"/>
                </a:solidFill>
              </a:rPr>
              <a:t>serachmovie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>
            <a:extLst>
              <a:ext uri="{FF2B5EF4-FFF2-40B4-BE49-F238E27FC236}">
                <a16:creationId xmlns:a16="http://schemas.microsoft.com/office/drawing/2014/main" id="{DF873D23-9D8B-02B4-FD73-25AB7C2F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084" y="2614128"/>
            <a:ext cx="4322168" cy="575032"/>
          </a:xfrm>
        </p:spPr>
        <p:txBody>
          <a:bodyPr>
            <a:normAutofit/>
          </a:bodyPr>
          <a:lstStyle/>
          <a:p>
            <a:r>
              <a:rPr lang="en-US" altLang="ko-KR" sz="2800" spc="-300" dirty="0" err="1">
                <a:solidFill>
                  <a:schemeClr val="accent4"/>
                </a:solidFill>
              </a:rPr>
              <a:t>serachmovie</a:t>
            </a:r>
            <a:endParaRPr lang="ko-KR" altLang="en-US" sz="250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AA2C8D6-0302-89B1-ED27-EF5D6F8C7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8084" y="3429000"/>
            <a:ext cx="4322168" cy="2734106"/>
          </a:xfrm>
        </p:spPr>
        <p:txBody>
          <a:bodyPr/>
          <a:lstStyle/>
          <a:p>
            <a:r>
              <a:rPr lang="ko-KR" altLang="en-US" b="1" dirty="0"/>
              <a:t>사용자가 특정이름으로 검색해서 들어오면 </a:t>
            </a:r>
            <a:endParaRPr lang="en-US" altLang="ko-KR" b="1" dirty="0"/>
          </a:p>
          <a:p>
            <a:r>
              <a:rPr lang="ko-KR" altLang="en-US" b="1" dirty="0"/>
              <a:t>영화진흥원 </a:t>
            </a:r>
            <a:r>
              <a:rPr lang="en-US" altLang="ko-KR" b="1" dirty="0" err="1"/>
              <a:t>api</a:t>
            </a:r>
            <a:r>
              <a:rPr lang="ko-KR" altLang="en-US" b="1" dirty="0"/>
              <a:t>를 이용해서 해당하는 영화를 가지고 온다</a:t>
            </a:r>
            <a:r>
              <a:rPr lang="en-US" altLang="ko-KR" b="1" dirty="0"/>
              <a:t>.</a:t>
            </a:r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F21F2-23A4-C8E0-1A4B-B8F2119E2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377841"/>
            <a:ext cx="5692633" cy="1988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D59699-5B03-FACE-E1DB-F5F9B7FD52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2" y="3682040"/>
            <a:ext cx="5614240" cy="28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99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시스템 구성도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7497891" y="4989073"/>
            <a:ext cx="1807774" cy="10089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이용자 및 영화 평가 </a:t>
            </a:r>
            <a:r>
              <a:rPr lang="en-US" altLang="ko-KR" b="1" dirty="0">
                <a:solidFill>
                  <a:schemeClr val="tx1"/>
                </a:solidFill>
              </a:rPr>
              <a:t>DB </a:t>
            </a:r>
            <a:r>
              <a:rPr lang="ko-KR" altLang="en-US" b="1" dirty="0">
                <a:solidFill>
                  <a:schemeClr val="tx1"/>
                </a:solidFill>
              </a:rPr>
              <a:t>관리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3" name="구름 42"/>
          <p:cNvSpPr/>
          <p:nvPr/>
        </p:nvSpPr>
        <p:spPr>
          <a:xfrm>
            <a:off x="5100927" y="2583891"/>
            <a:ext cx="2900856" cy="2144110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Internet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4E37303A-DCAF-68F4-3725-E0AD6FC40112}"/>
              </a:ext>
            </a:extLst>
          </p:cNvPr>
          <p:cNvSpPr/>
          <p:nvPr/>
        </p:nvSpPr>
        <p:spPr>
          <a:xfrm>
            <a:off x="683613" y="2811036"/>
            <a:ext cx="1807774" cy="91650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로그아웃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40">
            <a:extLst>
              <a:ext uri="{FF2B5EF4-FFF2-40B4-BE49-F238E27FC236}">
                <a16:creationId xmlns:a16="http://schemas.microsoft.com/office/drawing/2014/main" id="{139D4FCD-FA06-EB4D-C2CF-69756A5FF2A5}"/>
              </a:ext>
            </a:extLst>
          </p:cNvPr>
          <p:cNvSpPr/>
          <p:nvPr/>
        </p:nvSpPr>
        <p:spPr>
          <a:xfrm>
            <a:off x="683613" y="3888971"/>
            <a:ext cx="1807774" cy="6116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 화면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40">
            <a:extLst>
              <a:ext uri="{FF2B5EF4-FFF2-40B4-BE49-F238E27FC236}">
                <a16:creationId xmlns:a16="http://schemas.microsoft.com/office/drawing/2014/main" id="{F31AE262-0820-2948-C2AD-D117920FB4B2}"/>
              </a:ext>
            </a:extLst>
          </p:cNvPr>
          <p:cNvSpPr/>
          <p:nvPr/>
        </p:nvSpPr>
        <p:spPr>
          <a:xfrm>
            <a:off x="684743" y="4764245"/>
            <a:ext cx="1806644" cy="10763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영화 평가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40">
            <a:extLst>
              <a:ext uri="{FF2B5EF4-FFF2-40B4-BE49-F238E27FC236}">
                <a16:creationId xmlns:a16="http://schemas.microsoft.com/office/drawing/2014/main" id="{E10052BC-2F59-75D6-7EB8-16F12DEDA1E3}"/>
              </a:ext>
            </a:extLst>
          </p:cNvPr>
          <p:cNvSpPr/>
          <p:nvPr/>
        </p:nvSpPr>
        <p:spPr>
          <a:xfrm>
            <a:off x="594990" y="1663775"/>
            <a:ext cx="1985019" cy="9948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현재 예매 순위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상영 </a:t>
            </a:r>
            <a:r>
              <a:rPr lang="ko-KR" altLang="en-US" b="1" dirty="0" err="1">
                <a:solidFill>
                  <a:schemeClr val="tx1"/>
                </a:solidFill>
              </a:rPr>
              <a:t>예정작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40">
            <a:extLst>
              <a:ext uri="{FF2B5EF4-FFF2-40B4-BE49-F238E27FC236}">
                <a16:creationId xmlns:a16="http://schemas.microsoft.com/office/drawing/2014/main" id="{8C99C971-D369-FDD2-9CD9-D7CDADB8D28C}"/>
              </a:ext>
            </a:extLst>
          </p:cNvPr>
          <p:cNvSpPr/>
          <p:nvPr/>
        </p:nvSpPr>
        <p:spPr>
          <a:xfrm>
            <a:off x="2974648" y="3151449"/>
            <a:ext cx="1807774" cy="10089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메인화면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D836AA-E682-6481-00D3-63A92632E465}"/>
              </a:ext>
            </a:extLst>
          </p:cNvPr>
          <p:cNvCxnSpPr>
            <a:stCxn id="8" idx="3"/>
          </p:cNvCxnSpPr>
          <p:nvPr/>
        </p:nvCxnSpPr>
        <p:spPr>
          <a:xfrm>
            <a:off x="2580009" y="2161198"/>
            <a:ext cx="394639" cy="1108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5E48C94-3818-83BA-429E-3F6A1631978B}"/>
              </a:ext>
            </a:extLst>
          </p:cNvPr>
          <p:cNvCxnSpPr>
            <a:stCxn id="2" idx="3"/>
            <a:endCxn id="15" idx="1"/>
          </p:cNvCxnSpPr>
          <p:nvPr/>
        </p:nvCxnSpPr>
        <p:spPr>
          <a:xfrm>
            <a:off x="2491387" y="3269287"/>
            <a:ext cx="483261" cy="386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E3D69EF-FDE5-FF86-D019-632C43974B97}"/>
              </a:ext>
            </a:extLst>
          </p:cNvPr>
          <p:cNvCxnSpPr>
            <a:stCxn id="4" idx="3"/>
          </p:cNvCxnSpPr>
          <p:nvPr/>
        </p:nvCxnSpPr>
        <p:spPr>
          <a:xfrm flipV="1">
            <a:off x="2491387" y="3879954"/>
            <a:ext cx="483261" cy="314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C60BDC2-C76F-CDD1-E20F-5B0785889BE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491387" y="4061428"/>
            <a:ext cx="483261" cy="1241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95B852C-E82E-8BBF-8BE0-C5346A26C570}"/>
              </a:ext>
            </a:extLst>
          </p:cNvPr>
          <p:cNvCxnSpPr>
            <a:stCxn id="15" idx="3"/>
            <a:endCxn id="43" idx="2"/>
          </p:cNvCxnSpPr>
          <p:nvPr/>
        </p:nvCxnSpPr>
        <p:spPr>
          <a:xfrm>
            <a:off x="4782422" y="3655946"/>
            <a:ext cx="327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D32DE1-BBE4-B010-637D-DDDEBC0730A5}"/>
              </a:ext>
            </a:extLst>
          </p:cNvPr>
          <p:cNvCxnSpPr>
            <a:cxnSpLocks/>
          </p:cNvCxnSpPr>
          <p:nvPr/>
        </p:nvCxnSpPr>
        <p:spPr>
          <a:xfrm>
            <a:off x="7422292" y="4407243"/>
            <a:ext cx="420130" cy="58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40">
            <a:extLst>
              <a:ext uri="{FF2B5EF4-FFF2-40B4-BE49-F238E27FC236}">
                <a16:creationId xmlns:a16="http://schemas.microsoft.com/office/drawing/2014/main" id="{28041F33-C3EC-12F2-987C-6DEDFF8DC0D0}"/>
              </a:ext>
            </a:extLst>
          </p:cNvPr>
          <p:cNvSpPr/>
          <p:nvPr/>
        </p:nvSpPr>
        <p:spPr>
          <a:xfrm>
            <a:off x="4743581" y="4989073"/>
            <a:ext cx="1807774" cy="10089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관리자 페이지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778E19-D438-B109-47DF-A914BAC3D3A1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5647468" y="4500603"/>
            <a:ext cx="81490" cy="48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40">
            <a:extLst>
              <a:ext uri="{FF2B5EF4-FFF2-40B4-BE49-F238E27FC236}">
                <a16:creationId xmlns:a16="http://schemas.microsoft.com/office/drawing/2014/main" id="{4308552A-BEE1-E584-C0C0-FDD59066A94F}"/>
              </a:ext>
            </a:extLst>
          </p:cNvPr>
          <p:cNvSpPr/>
          <p:nvPr/>
        </p:nvSpPr>
        <p:spPr>
          <a:xfrm>
            <a:off x="8796726" y="3151449"/>
            <a:ext cx="1807774" cy="10089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영화 관리 서버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40">
            <a:extLst>
              <a:ext uri="{FF2B5EF4-FFF2-40B4-BE49-F238E27FC236}">
                <a16:creationId xmlns:a16="http://schemas.microsoft.com/office/drawing/2014/main" id="{B6F29BF5-FE77-3679-C6B3-1251A311A38E}"/>
              </a:ext>
            </a:extLst>
          </p:cNvPr>
          <p:cNvSpPr/>
          <p:nvPr/>
        </p:nvSpPr>
        <p:spPr>
          <a:xfrm>
            <a:off x="5708922" y="1098219"/>
            <a:ext cx="1807774" cy="10089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기본 서비스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97025DB-5997-0FF6-0105-C7BF2CB0B014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6551355" y="2094706"/>
            <a:ext cx="57794" cy="611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824DE3D-CFB4-7CB9-FBA4-3CF45B880CEF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981648" y="3578613"/>
            <a:ext cx="815078" cy="7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416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ko-KR" altLang="en-US" sz="3500" spc="-300" dirty="0">
                <a:solidFill>
                  <a:schemeClr val="accent4"/>
                </a:solidFill>
              </a:rPr>
              <a:t>검색 화면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>
            <a:extLst>
              <a:ext uri="{FF2B5EF4-FFF2-40B4-BE49-F238E27FC236}">
                <a16:creationId xmlns:a16="http://schemas.microsoft.com/office/drawing/2014/main" id="{DF873D23-9D8B-02B4-FD73-25AB7C2F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983" y="1522234"/>
            <a:ext cx="4322168" cy="575032"/>
          </a:xfrm>
        </p:spPr>
        <p:txBody>
          <a:bodyPr>
            <a:normAutofit/>
          </a:bodyPr>
          <a:lstStyle/>
          <a:p>
            <a:r>
              <a:rPr lang="en-US" altLang="ko-KR" sz="2500" dirty="0"/>
              <a:t>‘</a:t>
            </a:r>
            <a:r>
              <a:rPr lang="ko-KR" altLang="en-US" sz="2500" dirty="0"/>
              <a:t>괴물</a:t>
            </a:r>
            <a:r>
              <a:rPr lang="en-US" altLang="ko-KR" sz="2500" dirty="0"/>
              <a:t>’</a:t>
            </a:r>
            <a:r>
              <a:rPr lang="ko-KR" altLang="en-US" sz="2500" dirty="0"/>
              <a:t>이라는 영화 검색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F504DD-F384-739A-FCD6-6A784D4D1E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49" y="2200116"/>
            <a:ext cx="8195035" cy="40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3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250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en-US" altLang="ko-KR" sz="3500" spc="-300" dirty="0" err="1">
                <a:solidFill>
                  <a:schemeClr val="accent4"/>
                </a:solidFill>
              </a:rPr>
              <a:t>onemovie</a:t>
            </a:r>
            <a:r>
              <a:rPr lang="en-US" altLang="ko-KR" sz="3500" spc="-300" dirty="0">
                <a:solidFill>
                  <a:schemeClr val="accent4"/>
                </a:solidFill>
              </a:rPr>
              <a:t>/:id)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93E09C7C-3F02-920C-7A6B-F1DAEBEA0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8085" y="3174477"/>
            <a:ext cx="4322168" cy="2734106"/>
          </a:xfrm>
        </p:spPr>
        <p:txBody>
          <a:bodyPr/>
          <a:lstStyle/>
          <a:p>
            <a:r>
              <a:rPr lang="en-US" altLang="ko-KR" b="1" dirty="0"/>
              <a:t>Components</a:t>
            </a:r>
            <a:r>
              <a:rPr lang="ko-KR" altLang="en-US" b="1" dirty="0"/>
              <a:t>에서 </a:t>
            </a:r>
            <a:r>
              <a:rPr lang="en-US" altLang="ko-KR" b="1" dirty="0" err="1"/>
              <a:t>showWhatMovie</a:t>
            </a:r>
            <a:r>
              <a:rPr lang="en-US" altLang="ko-KR" b="1" dirty="0"/>
              <a:t>, </a:t>
            </a:r>
            <a:r>
              <a:rPr lang="en-US" altLang="ko-KR" b="1" dirty="0" err="1"/>
              <a:t>Movie_evaluation</a:t>
            </a:r>
            <a:r>
              <a:rPr lang="ko-KR" altLang="en-US" b="1" dirty="0"/>
              <a:t>을 가지고 와서 화면을 구성한다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F161598-B566-90B0-1540-D7F36733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499" y="2456776"/>
            <a:ext cx="4322168" cy="575032"/>
          </a:xfrm>
        </p:spPr>
        <p:txBody>
          <a:bodyPr>
            <a:normAutofit/>
          </a:bodyPr>
          <a:lstStyle/>
          <a:p>
            <a:r>
              <a:rPr lang="en-US" altLang="ko-KR" sz="2500" dirty="0" err="1"/>
              <a:t>Onemovie</a:t>
            </a:r>
            <a:r>
              <a:rPr lang="en-US" altLang="ko-KR" sz="2500" dirty="0"/>
              <a:t>/:id</a:t>
            </a:r>
            <a:endParaRPr lang="ko-KR" altLang="en-US" sz="2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2C1F95-584F-3D21-B1C3-D74AC0D62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5" y="1823465"/>
            <a:ext cx="5043202" cy="38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1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7101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en-US" altLang="ko-KR" sz="3500" spc="-300" dirty="0" err="1">
                <a:solidFill>
                  <a:schemeClr val="accent4"/>
                </a:solidFill>
              </a:rPr>
              <a:t>showWhatMoive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93E09C7C-3F02-920C-7A6B-F1DAEBEA0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8085" y="3174477"/>
            <a:ext cx="4322168" cy="2734106"/>
          </a:xfrm>
        </p:spPr>
        <p:txBody>
          <a:bodyPr/>
          <a:lstStyle/>
          <a:p>
            <a:r>
              <a:rPr lang="ko-KR" altLang="en-US" b="1" dirty="0"/>
              <a:t>영화를 눌렀을 때</a:t>
            </a:r>
            <a:r>
              <a:rPr lang="en-US" altLang="ko-KR" b="1" dirty="0"/>
              <a:t>, </a:t>
            </a:r>
            <a:r>
              <a:rPr lang="ko-KR" altLang="en-US" b="1" dirty="0"/>
              <a:t>그 영화의 </a:t>
            </a:r>
            <a:r>
              <a:rPr lang="en-US" altLang="ko-KR" b="1" dirty="0"/>
              <a:t>id</a:t>
            </a:r>
            <a:r>
              <a:rPr lang="ko-KR" altLang="en-US" b="1" dirty="0"/>
              <a:t>값을 가지고 와서 해당 영화의 정보를 </a:t>
            </a:r>
            <a:r>
              <a:rPr lang="en-US" altLang="ko-KR" b="1" dirty="0" err="1"/>
              <a:t>api</a:t>
            </a:r>
            <a:r>
              <a:rPr lang="ko-KR" altLang="en-US" b="1" dirty="0"/>
              <a:t>를 이용해서 가지고 온다</a:t>
            </a:r>
            <a:r>
              <a:rPr lang="en-US" altLang="ko-KR" b="1" dirty="0"/>
              <a:t>. </a:t>
            </a:r>
            <a:r>
              <a:rPr lang="ko-KR" altLang="en-US" b="1" dirty="0"/>
              <a:t>그 후 사용자 화면에 보여준다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F161598-B566-90B0-1540-D7F36733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499" y="2456776"/>
            <a:ext cx="4322168" cy="575032"/>
          </a:xfrm>
        </p:spPr>
        <p:txBody>
          <a:bodyPr>
            <a:normAutofit/>
          </a:bodyPr>
          <a:lstStyle/>
          <a:p>
            <a:r>
              <a:rPr lang="en-US" altLang="ko-KR" sz="2800" spc="-300" dirty="0" err="1">
                <a:solidFill>
                  <a:schemeClr val="accent4"/>
                </a:solidFill>
              </a:rPr>
              <a:t>showWhatMoive</a:t>
            </a:r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89E7BD-52DF-2698-53E4-2D76CEA4D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2" y="1254728"/>
            <a:ext cx="5197290" cy="2690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2EFB59-3AD2-D620-DA3C-ABC4772F34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2" y="4111395"/>
            <a:ext cx="6059399" cy="25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8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71240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en-US" altLang="ko-KR" sz="3500" spc="-300" dirty="0" err="1">
                <a:solidFill>
                  <a:schemeClr val="accent4"/>
                </a:solidFill>
              </a:rPr>
              <a:t>Movie_evaluation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93E09C7C-3F02-920C-7A6B-F1DAEBEA0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8085" y="3174477"/>
            <a:ext cx="4322168" cy="2734106"/>
          </a:xfrm>
        </p:spPr>
        <p:txBody>
          <a:bodyPr/>
          <a:lstStyle/>
          <a:p>
            <a:r>
              <a:rPr lang="ko-KR" altLang="en-US" b="1" dirty="0"/>
              <a:t>로그인 된 상태에서 추가를 누르면 해당 영화의 평가를 할 수 있고</a:t>
            </a:r>
            <a:r>
              <a:rPr lang="en-US" altLang="ko-KR" b="1" dirty="0"/>
              <a:t>, </a:t>
            </a:r>
            <a:r>
              <a:rPr lang="ko-KR" altLang="en-US" b="1" dirty="0"/>
              <a:t>그 해당 </a:t>
            </a:r>
            <a:r>
              <a:rPr lang="en-US" altLang="ko-KR" b="1" dirty="0"/>
              <a:t>id</a:t>
            </a:r>
            <a:r>
              <a:rPr lang="ko-KR" altLang="en-US" b="1" dirty="0"/>
              <a:t>만이 수정과 삭제가 가능할 수 있게 만들었다</a:t>
            </a:r>
            <a:r>
              <a:rPr lang="en-US" altLang="ko-KR" b="1" dirty="0"/>
              <a:t>,</a:t>
            </a:r>
            <a:endParaRPr lang="ko-KR" altLang="en-US" b="1" dirty="0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F161598-B566-90B0-1540-D7F36733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499" y="2456776"/>
            <a:ext cx="4322168" cy="575032"/>
          </a:xfrm>
        </p:spPr>
        <p:txBody>
          <a:bodyPr>
            <a:normAutofit/>
          </a:bodyPr>
          <a:lstStyle/>
          <a:p>
            <a:r>
              <a:rPr lang="en-US" altLang="ko-KR" sz="2500" dirty="0" err="1"/>
              <a:t>Movie_evaluation</a:t>
            </a:r>
            <a:endParaRPr lang="ko-KR" altLang="en-US" sz="2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86B759-7415-569F-5CC7-43C334C83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3" y="1239340"/>
            <a:ext cx="4618120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1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714107" y="330199"/>
            <a:ext cx="5416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ko-KR" altLang="en-US" sz="3500" spc="-300" dirty="0">
                <a:solidFill>
                  <a:schemeClr val="accent4"/>
                </a:solidFill>
              </a:rPr>
              <a:t>영화 정보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A5B4A82-2EB9-945C-DCBC-101F0CDF6C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" y="1428430"/>
            <a:ext cx="9759885" cy="50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714107" y="330199"/>
            <a:ext cx="5416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ko-KR" altLang="en-US" sz="3500" spc="-300" dirty="0">
                <a:solidFill>
                  <a:schemeClr val="accent4"/>
                </a:solidFill>
              </a:rPr>
              <a:t>영화 평가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C6D024B-F6EB-0FEA-9334-C9E46694D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98" y="1239338"/>
            <a:ext cx="4286512" cy="53357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CFC870-653C-15FA-1D74-39F8707EC9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49" y="1835089"/>
            <a:ext cx="5272820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4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714107" y="330199"/>
            <a:ext cx="47949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(/login)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7EBBBF5-DC02-4556-EF04-44448F411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" y="1351578"/>
            <a:ext cx="3593149" cy="47804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332446-E9EC-10E7-01CA-2076ECE8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88" y="1351578"/>
            <a:ext cx="3934144" cy="4770546"/>
          </a:xfrm>
          <a:prstGeom prst="rect">
            <a:avLst/>
          </a:prstGeom>
        </p:spPr>
      </p:pic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3BEEAD23-8329-3557-94D2-663691E92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5932" y="2627723"/>
            <a:ext cx="4322168" cy="2734106"/>
          </a:xfrm>
        </p:spPr>
        <p:txBody>
          <a:bodyPr/>
          <a:lstStyle/>
          <a:p>
            <a:r>
              <a:rPr lang="ko-KR" altLang="en-US" b="1" dirty="0"/>
              <a:t>사용자에게 아이디와 </a:t>
            </a:r>
            <a:r>
              <a:rPr lang="ko-KR" altLang="en-US" b="1" dirty="0" err="1"/>
              <a:t>페스워드를</a:t>
            </a:r>
            <a:r>
              <a:rPr lang="ko-KR" altLang="en-US" b="1" dirty="0"/>
              <a:t> 받아</a:t>
            </a:r>
            <a:r>
              <a:rPr lang="en-US" altLang="ko-KR" b="1" dirty="0"/>
              <a:t>, </a:t>
            </a:r>
            <a:r>
              <a:rPr lang="ko-KR" altLang="en-US" b="1" dirty="0"/>
              <a:t>서버에 연동하여 로그인 성공</a:t>
            </a:r>
            <a:r>
              <a:rPr lang="en-US" altLang="ko-KR" b="1" dirty="0"/>
              <a:t>, </a:t>
            </a:r>
            <a:r>
              <a:rPr lang="ko-KR" altLang="en-US" b="1" dirty="0"/>
              <a:t>실패</a:t>
            </a:r>
            <a:r>
              <a:rPr lang="en-US" altLang="ko-KR" b="1" dirty="0"/>
              <a:t>, </a:t>
            </a:r>
            <a:r>
              <a:rPr lang="ko-KR" altLang="en-US" b="1" dirty="0"/>
              <a:t>관리자 로그인 등을 통제 해준다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2" name="제목 7">
            <a:extLst>
              <a:ext uri="{FF2B5EF4-FFF2-40B4-BE49-F238E27FC236}">
                <a16:creationId xmlns:a16="http://schemas.microsoft.com/office/drawing/2014/main" id="{5A7380A8-33D2-B93C-FE45-5032AD20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46" y="1910022"/>
            <a:ext cx="4322168" cy="5750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로그인 </a:t>
            </a:r>
          </a:p>
        </p:txBody>
      </p:sp>
    </p:spTree>
    <p:extLst>
      <p:ext uri="{BB962C8B-B14F-4D97-AF65-F5344CB8AC3E}">
        <p14:creationId xmlns:p14="http://schemas.microsoft.com/office/powerpoint/2010/main" val="40015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714107" y="330199"/>
            <a:ext cx="4921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ko-KR" altLang="en-US" sz="3500" spc="-300" dirty="0">
                <a:solidFill>
                  <a:schemeClr val="accent4"/>
                </a:solidFill>
              </a:rPr>
              <a:t>로그인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85D87F8-B52C-72EC-4B05-2C1C7DD0A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98" y="1239338"/>
            <a:ext cx="9714910" cy="51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714107" y="330199"/>
            <a:ext cx="71817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en-US" altLang="ko-KR" sz="3500" spc="-300" dirty="0" err="1">
                <a:solidFill>
                  <a:schemeClr val="accent4"/>
                </a:solidFill>
              </a:rPr>
              <a:t>Usermembership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3BEEAD23-8329-3557-94D2-663691E92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28278" y="2618295"/>
            <a:ext cx="4322168" cy="2734106"/>
          </a:xfrm>
        </p:spPr>
        <p:txBody>
          <a:bodyPr/>
          <a:lstStyle/>
          <a:p>
            <a:r>
              <a:rPr lang="ko-KR" altLang="en-US" b="1" dirty="0"/>
              <a:t>사용자에서 아이디</a:t>
            </a:r>
            <a:r>
              <a:rPr lang="en-US" altLang="ko-KR" b="1" dirty="0"/>
              <a:t>, </a:t>
            </a:r>
            <a:r>
              <a:rPr lang="ko-KR" altLang="en-US" b="1" dirty="0" err="1"/>
              <a:t>페스워드</a:t>
            </a:r>
            <a:r>
              <a:rPr lang="en-US" altLang="ko-KR" b="1" dirty="0"/>
              <a:t>, </a:t>
            </a:r>
            <a:r>
              <a:rPr lang="ko-KR" altLang="en-US" b="1" dirty="0"/>
              <a:t>이름</a:t>
            </a:r>
            <a:r>
              <a:rPr lang="en-US" altLang="ko-KR" b="1" dirty="0"/>
              <a:t>, </a:t>
            </a:r>
            <a:r>
              <a:rPr lang="ko-KR" altLang="en-US" b="1" dirty="0"/>
              <a:t>주소</a:t>
            </a:r>
            <a:r>
              <a:rPr lang="en-US" altLang="ko-KR" b="1" dirty="0"/>
              <a:t>, </a:t>
            </a:r>
            <a:r>
              <a:rPr lang="ko-KR" altLang="en-US" b="1" dirty="0" err="1"/>
              <a:t>전화번호등을</a:t>
            </a:r>
            <a:r>
              <a:rPr lang="ko-KR" altLang="en-US" b="1" dirty="0"/>
              <a:t> </a:t>
            </a:r>
            <a:r>
              <a:rPr lang="ko-KR" altLang="en-US" b="1" dirty="0" err="1"/>
              <a:t>입력받은</a:t>
            </a:r>
            <a:r>
              <a:rPr lang="ko-KR" altLang="en-US" b="1" dirty="0"/>
              <a:t> 후</a:t>
            </a:r>
            <a:r>
              <a:rPr lang="en-US" altLang="ko-KR" b="1" dirty="0"/>
              <a:t>, post</a:t>
            </a:r>
            <a:r>
              <a:rPr lang="ko-KR" altLang="en-US" b="1" dirty="0"/>
              <a:t>로 서버에 보내서 </a:t>
            </a:r>
            <a:r>
              <a:rPr lang="en-US" altLang="ko-KR" b="1" dirty="0"/>
              <a:t>DB</a:t>
            </a:r>
            <a:r>
              <a:rPr lang="ko-KR" altLang="en-US" b="1" dirty="0"/>
              <a:t>에 저장한다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2" name="제목 7">
            <a:extLst>
              <a:ext uri="{FF2B5EF4-FFF2-40B4-BE49-F238E27FC236}">
                <a16:creationId xmlns:a16="http://schemas.microsoft.com/office/drawing/2014/main" id="{5A7380A8-33D2-B93C-FE45-5032AD20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78" y="1867659"/>
            <a:ext cx="4322168" cy="575032"/>
          </a:xfrm>
        </p:spPr>
        <p:txBody>
          <a:bodyPr>
            <a:normAutofit/>
          </a:bodyPr>
          <a:lstStyle/>
          <a:p>
            <a:r>
              <a:rPr lang="en-US" altLang="ko-KR" sz="2800" spc="-300" dirty="0" err="1">
                <a:solidFill>
                  <a:schemeClr val="accent4"/>
                </a:solidFill>
              </a:rPr>
              <a:t>Usermembership</a:t>
            </a:r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1B065C-7A16-3EE0-4E3D-8CECB0A564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1" y="1254727"/>
            <a:ext cx="3558132" cy="3252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BFC415-27BA-673A-D01A-465A724BF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1" y="3606693"/>
            <a:ext cx="5691799" cy="30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0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714107" y="330199"/>
            <a:ext cx="71817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en-US" altLang="ko-KR" sz="3500" spc="-300" dirty="0" err="1">
                <a:solidFill>
                  <a:schemeClr val="accent4"/>
                </a:solidFill>
              </a:rPr>
              <a:t>Usermembership</a:t>
            </a:r>
            <a:r>
              <a:rPr lang="en-US" altLang="ko-KR" sz="3500" spc="-300" dirty="0">
                <a:solidFill>
                  <a:schemeClr val="accent4"/>
                </a:solidFill>
              </a:rPr>
              <a:t>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33B097E-4FFD-0DAD-44FB-B15CE1A6E7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07" y="1528383"/>
            <a:ext cx="8147422" cy="41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3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869616" y="2721114"/>
            <a:ext cx="1996059" cy="1415772"/>
            <a:chOff x="901700" y="2721114"/>
            <a:chExt cx="1996059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19656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작품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714107" y="330199"/>
            <a:ext cx="552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(manager)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2C985A-26E0-57D8-586D-F8817DA46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027971"/>
            <a:ext cx="4185251" cy="5410538"/>
          </a:xfrm>
          <a:prstGeom prst="rect">
            <a:avLst/>
          </a:prstGeom>
        </p:spPr>
      </p:pic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321513AE-343F-2FB5-45C6-97692D26E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28278" y="2618295"/>
            <a:ext cx="4322168" cy="2734106"/>
          </a:xfrm>
        </p:spPr>
        <p:txBody>
          <a:bodyPr/>
          <a:lstStyle/>
          <a:p>
            <a:r>
              <a:rPr lang="ko-KR" altLang="en-US" b="1" dirty="0"/>
              <a:t>관리자가 사용자의 정보 및 영화 평가한 것을 관리한다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E012E250-14DA-4930-E7DB-A29AAA7E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78" y="1867659"/>
            <a:ext cx="4322168" cy="575032"/>
          </a:xfrm>
        </p:spPr>
        <p:txBody>
          <a:bodyPr>
            <a:norm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manager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421277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714107" y="330199"/>
            <a:ext cx="552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(manager)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0E1B369-66FE-15A1-CB75-5597C0C505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8" y="1333606"/>
            <a:ext cx="7062411" cy="36437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C4A7C5-B218-276B-3F0F-5A87B34933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11" y="2775646"/>
            <a:ext cx="6559355" cy="30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714107" y="330199"/>
            <a:ext cx="552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(manager)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0E1B369-66FE-15A1-CB75-5597C0C505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8" y="1333606"/>
            <a:ext cx="7062411" cy="36437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C4A7C5-B218-276B-3F0F-5A87B34933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11" y="2775646"/>
            <a:ext cx="6559355" cy="30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3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714107" y="330199"/>
            <a:ext cx="5809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</a:t>
            </a:r>
            <a:r>
              <a:rPr lang="ko-KR" altLang="en-US" sz="3500" spc="-300" dirty="0">
                <a:solidFill>
                  <a:schemeClr val="accent4"/>
                </a:solidFill>
              </a:rPr>
              <a:t>서버 </a:t>
            </a:r>
            <a:r>
              <a:rPr lang="en-US" altLang="ko-KR" sz="3500" spc="-300" dirty="0">
                <a:solidFill>
                  <a:schemeClr val="accent4"/>
                </a:solidFill>
              </a:rPr>
              <a:t>router)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446427D-AB90-9E6D-840D-65DAE305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393141"/>
            <a:ext cx="6403005" cy="4257069"/>
          </a:xfrm>
          <a:prstGeom prst="rect">
            <a:avLst/>
          </a:prstGeom>
        </p:spPr>
      </p:pic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FAE26E85-1CFE-BE26-6FEE-FE1BB9EB7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4018" y="2410905"/>
            <a:ext cx="4322168" cy="2734106"/>
          </a:xfrm>
        </p:spPr>
        <p:txBody>
          <a:bodyPr/>
          <a:lstStyle/>
          <a:p>
            <a:r>
              <a:rPr lang="ko-KR" altLang="en-US" b="1" dirty="0"/>
              <a:t>사용자의 정보를 수정</a:t>
            </a:r>
            <a:r>
              <a:rPr lang="en-US" altLang="ko-KR" b="1" dirty="0"/>
              <a:t>, </a:t>
            </a:r>
            <a:r>
              <a:rPr lang="ko-KR" altLang="en-US" b="1" dirty="0"/>
              <a:t>추가</a:t>
            </a:r>
            <a:r>
              <a:rPr lang="en-US" altLang="ko-KR" b="1" dirty="0"/>
              <a:t>, </a:t>
            </a:r>
            <a:r>
              <a:rPr lang="ko-KR" altLang="en-US" b="1" dirty="0"/>
              <a:t>보기</a:t>
            </a:r>
            <a:r>
              <a:rPr lang="en-US" altLang="ko-KR" b="1" dirty="0"/>
              <a:t>, </a:t>
            </a:r>
            <a:r>
              <a:rPr lang="ko-KR" altLang="en-US" b="1" dirty="0"/>
              <a:t>삭제</a:t>
            </a:r>
            <a:endParaRPr lang="en-US" altLang="ko-KR" b="1" dirty="0"/>
          </a:p>
          <a:p>
            <a:r>
              <a:rPr lang="ko-KR" altLang="en-US" b="1" dirty="0"/>
              <a:t>영화 평가의 정보를 수정</a:t>
            </a:r>
            <a:r>
              <a:rPr lang="en-US" altLang="ko-KR" b="1" dirty="0"/>
              <a:t>, </a:t>
            </a:r>
            <a:r>
              <a:rPr lang="ko-KR" altLang="en-US" b="1" dirty="0"/>
              <a:t>추가</a:t>
            </a:r>
            <a:r>
              <a:rPr lang="en-US" altLang="ko-KR" b="1" dirty="0"/>
              <a:t>, </a:t>
            </a:r>
            <a:r>
              <a:rPr lang="ko-KR" altLang="en-US" b="1" dirty="0"/>
              <a:t>보기</a:t>
            </a:r>
            <a:r>
              <a:rPr lang="en-US" altLang="ko-KR" b="1" dirty="0"/>
              <a:t>, </a:t>
            </a:r>
            <a:r>
              <a:rPr lang="ko-KR" altLang="en-US" b="1" dirty="0"/>
              <a:t>삭제</a:t>
            </a: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E642E46F-436D-7606-0897-3C682992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018" y="1660269"/>
            <a:ext cx="4322168" cy="575032"/>
          </a:xfrm>
        </p:spPr>
        <p:txBody>
          <a:bodyPr>
            <a:normAutofit/>
          </a:bodyPr>
          <a:lstStyle/>
          <a:p>
            <a:r>
              <a:rPr lang="ko-KR" altLang="en-US" sz="2800" spc="-300" dirty="0">
                <a:solidFill>
                  <a:schemeClr val="accent4"/>
                </a:solidFill>
              </a:rPr>
              <a:t>서버 </a:t>
            </a:r>
            <a:r>
              <a:rPr lang="en-US" altLang="ko-KR" sz="2800" spc="-300" dirty="0">
                <a:solidFill>
                  <a:schemeClr val="accent4"/>
                </a:solidFill>
              </a:rPr>
              <a:t>router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54571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714107" y="330199"/>
            <a:ext cx="69669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결과</a:t>
            </a:r>
            <a:r>
              <a:rPr lang="en-US" altLang="ko-KR" sz="3500" spc="-300" dirty="0">
                <a:solidFill>
                  <a:schemeClr val="accent4"/>
                </a:solidFill>
              </a:rPr>
              <a:t>(passport-session)</a:t>
            </a:r>
            <a:endParaRPr lang="ko-KR" altLang="en-US" sz="35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FAE26E85-1CFE-BE26-6FEE-FE1BB9EB7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4018" y="2410905"/>
            <a:ext cx="4322168" cy="2734106"/>
          </a:xfrm>
        </p:spPr>
        <p:txBody>
          <a:bodyPr/>
          <a:lstStyle/>
          <a:p>
            <a:r>
              <a:rPr lang="ko-KR" altLang="en-US" b="1" dirty="0"/>
              <a:t>사용자가 보낸 </a:t>
            </a:r>
            <a:r>
              <a:rPr lang="en-US" altLang="ko-KR" b="1" dirty="0"/>
              <a:t>id</a:t>
            </a:r>
            <a:r>
              <a:rPr lang="ko-KR" altLang="en-US" b="1" dirty="0"/>
              <a:t>와 </a:t>
            </a:r>
            <a:r>
              <a:rPr lang="en-US" altLang="ko-KR" b="1" dirty="0"/>
              <a:t>password</a:t>
            </a:r>
            <a:r>
              <a:rPr lang="ko-KR" altLang="en-US" b="1" dirty="0"/>
              <a:t>가 데이터베이스의 정보가 있으면 </a:t>
            </a:r>
            <a:r>
              <a:rPr lang="en-US" altLang="ko-KR" b="1" dirty="0"/>
              <a:t>code = 1, </a:t>
            </a:r>
            <a:r>
              <a:rPr lang="ko-KR" altLang="en-US" b="1" dirty="0"/>
              <a:t>없으면 보내지 않고</a:t>
            </a:r>
            <a:r>
              <a:rPr lang="en-US" altLang="ko-KR" b="1" dirty="0"/>
              <a:t>, </a:t>
            </a:r>
            <a:r>
              <a:rPr lang="ko-KR" altLang="en-US" b="1" dirty="0"/>
              <a:t>관리자 정보로 로그인 하면 </a:t>
            </a:r>
            <a:r>
              <a:rPr lang="en-US" altLang="ko-KR" b="1" dirty="0"/>
              <a:t>code=2</a:t>
            </a:r>
            <a:r>
              <a:rPr lang="ko-KR" altLang="en-US" b="1" dirty="0"/>
              <a:t>를 보내게 만들었다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E642E46F-436D-7606-0897-3C682992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018" y="1660269"/>
            <a:ext cx="4322168" cy="575032"/>
          </a:xfrm>
        </p:spPr>
        <p:txBody>
          <a:bodyPr>
            <a:norm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passport-session</a:t>
            </a:r>
            <a:endParaRPr lang="ko-KR" altLang="en-US" sz="2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8DCCF-ED61-FA7D-1547-50D4912AE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7" y="1254727"/>
            <a:ext cx="4991533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0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04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작품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1690693" y="1809376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 </a:t>
            </a:r>
            <a:r>
              <a:rPr lang="en-US" altLang="ko-KR" b="1" dirty="0">
                <a:solidFill>
                  <a:schemeClr val="tx1"/>
                </a:solidFill>
              </a:rPr>
              <a:t>UI </a:t>
            </a:r>
            <a:r>
              <a:rPr lang="ko-KR" altLang="en-US" b="1" dirty="0">
                <a:solidFill>
                  <a:schemeClr val="tx1"/>
                </a:solidFill>
              </a:rPr>
              <a:t>설계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</a:rPr>
              <a:t>메인화면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로그인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  <a:r>
              <a:rPr lang="ko-KR" altLang="en-US" b="1" dirty="0">
                <a:solidFill>
                  <a:schemeClr val="tx1"/>
                </a:solidFill>
              </a:rPr>
              <a:t>로그아웃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 페이지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1690693" y="1809374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4624563" y="1809376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 베이스 설계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이용자 </a:t>
            </a:r>
            <a:r>
              <a:rPr lang="en-US" altLang="ko-KR" b="1" dirty="0">
                <a:solidFill>
                  <a:schemeClr val="tx1"/>
                </a:solidFill>
              </a:rPr>
              <a:t>DB </a:t>
            </a:r>
            <a:r>
              <a:rPr lang="ko-KR" altLang="en-US" b="1" dirty="0">
                <a:solidFill>
                  <a:schemeClr val="tx1"/>
                </a:solidFill>
              </a:rPr>
              <a:t>및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영화 평가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Server API </a:t>
            </a:r>
            <a:r>
              <a:rPr lang="ko-KR" altLang="en-US" b="1" dirty="0">
                <a:solidFill>
                  <a:schemeClr val="tx1"/>
                </a:solidFill>
              </a:rPr>
              <a:t>설계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사용자 관리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7558433" y="1809376"/>
            <a:ext cx="2464797" cy="3731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 관리</a:t>
            </a:r>
            <a:r>
              <a:rPr lang="en-US" altLang="ko-KR" b="1" dirty="0">
                <a:solidFill>
                  <a:schemeClr val="tx1"/>
                </a:solidFill>
              </a:rPr>
              <a:t>,  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영화 평가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Back-end </a:t>
            </a:r>
            <a:r>
              <a:rPr lang="ko-KR" altLang="en-US" b="1" dirty="0">
                <a:solidFill>
                  <a:schemeClr val="tx1"/>
                </a:solidFill>
              </a:rPr>
              <a:t>통신하여 데이터를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수정하고 관리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2067896" y="193165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Front-end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4624562" y="1809374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Back-end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7558431" y="1809374"/>
            <a:ext cx="2464797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8204771" y="19316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관리자 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10023228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67CAC8-DEE6-72B1-42E4-6BB2BD911596}"/>
              </a:ext>
            </a:extLst>
          </p:cNvPr>
          <p:cNvSpPr/>
          <p:nvPr/>
        </p:nvSpPr>
        <p:spPr>
          <a:xfrm>
            <a:off x="4635795" y="2738736"/>
            <a:ext cx="2624965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API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이용한 영화 데이터 가져오기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실시간으로 영화 평가한 것을 </a:t>
            </a:r>
            <a:r>
              <a:rPr lang="en-US" altLang="ko-KR" dirty="0">
                <a:solidFill>
                  <a:schemeClr val="tx1"/>
                </a:solidFill>
              </a:rPr>
              <a:t>DB </a:t>
            </a:r>
            <a:r>
              <a:rPr lang="ko-KR" altLang="en-US" dirty="0">
                <a:solidFill>
                  <a:schemeClr val="tx1"/>
                </a:solidFill>
              </a:rPr>
              <a:t>연동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회원 가입 후 </a:t>
            </a:r>
            <a:r>
              <a:rPr lang="en-US" altLang="ko-KR" dirty="0">
                <a:solidFill>
                  <a:schemeClr val="tx1"/>
                </a:solidFill>
              </a:rPr>
              <a:t>DB </a:t>
            </a:r>
            <a:r>
              <a:rPr lang="ko-KR" altLang="en-US" dirty="0">
                <a:solidFill>
                  <a:schemeClr val="tx1"/>
                </a:solidFill>
              </a:rPr>
              <a:t>연동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8D2844-14B0-830C-FEE9-74C5B5995213}"/>
              </a:ext>
            </a:extLst>
          </p:cNvPr>
          <p:cNvSpPr/>
          <p:nvPr/>
        </p:nvSpPr>
        <p:spPr>
          <a:xfrm>
            <a:off x="8409961" y="2738736"/>
            <a:ext cx="2624965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Pc</a:t>
            </a:r>
            <a:r>
              <a:rPr lang="ko-KR" altLang="en-US" dirty="0">
                <a:solidFill>
                  <a:schemeClr val="tx1"/>
                </a:solidFill>
              </a:rPr>
              <a:t>에 적응적인 레이아웃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6B5068-4748-158E-1690-8BD81F61DF99}"/>
              </a:ext>
            </a:extLst>
          </p:cNvPr>
          <p:cNvSpPr/>
          <p:nvPr/>
        </p:nvSpPr>
        <p:spPr>
          <a:xfrm>
            <a:off x="947639" y="2738736"/>
            <a:ext cx="2624965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이용자 등록 관리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일일 박스오피스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주간 박스오피스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검색한 영화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및 로그아웃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회원 가입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영화 평가 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822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작품 설계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</a:rPr>
              <a:t>요구사항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10338780" y="2350723"/>
            <a:ext cx="3674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DC37B-25CE-4E5F-1430-7CB03BDE1E06}"/>
              </a:ext>
            </a:extLst>
          </p:cNvPr>
          <p:cNvSpPr txBox="1"/>
          <p:nvPr/>
        </p:nvSpPr>
        <p:spPr>
          <a:xfrm>
            <a:off x="1313388" y="2822973"/>
            <a:ext cx="1893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기능 요구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41653-909A-9BB2-030C-A3E40392A333}"/>
              </a:ext>
            </a:extLst>
          </p:cNvPr>
          <p:cNvSpPr txBox="1"/>
          <p:nvPr/>
        </p:nvSpPr>
        <p:spPr>
          <a:xfrm>
            <a:off x="5001545" y="2788416"/>
            <a:ext cx="1893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성능 요구 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32660-A0A1-9D51-EB60-A8291F4337D9}"/>
              </a:ext>
            </a:extLst>
          </p:cNvPr>
          <p:cNvSpPr txBox="1"/>
          <p:nvPr/>
        </p:nvSpPr>
        <p:spPr>
          <a:xfrm>
            <a:off x="8380032" y="2788416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인터페이스 요구사항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08F73E-99CE-7597-63A4-36A1ECB44FB5}"/>
              </a:ext>
            </a:extLst>
          </p:cNvPr>
          <p:cNvSpPr txBox="1"/>
          <p:nvPr/>
        </p:nvSpPr>
        <p:spPr>
          <a:xfrm>
            <a:off x="10191058" y="691759"/>
            <a:ext cx="3674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353ED3-7B6A-F408-2273-C48DFF61A08F}"/>
              </a:ext>
            </a:extLst>
          </p:cNvPr>
          <p:cNvSpPr/>
          <p:nvPr/>
        </p:nvSpPr>
        <p:spPr>
          <a:xfrm>
            <a:off x="1632682" y="1221679"/>
            <a:ext cx="1163590" cy="1261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121C64-D875-5F2A-AC07-F68AB6676CD7}"/>
              </a:ext>
            </a:extLst>
          </p:cNvPr>
          <p:cNvSpPr/>
          <p:nvPr/>
        </p:nvSpPr>
        <p:spPr>
          <a:xfrm>
            <a:off x="5379182" y="1221679"/>
            <a:ext cx="1163590" cy="1261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AF0DFB-B078-941D-7BEB-449A55B69DBF}"/>
              </a:ext>
            </a:extLst>
          </p:cNvPr>
          <p:cNvSpPr/>
          <p:nvPr/>
        </p:nvSpPr>
        <p:spPr>
          <a:xfrm>
            <a:off x="9125682" y="1221679"/>
            <a:ext cx="1163590" cy="1261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휘갈겨 쓰다 단색으로 채워진">
            <a:extLst>
              <a:ext uri="{FF2B5EF4-FFF2-40B4-BE49-F238E27FC236}">
                <a16:creationId xmlns:a16="http://schemas.microsoft.com/office/drawing/2014/main" id="{B0C99EDF-AC15-BB8B-0DCB-2C864A7BA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57" y="1561161"/>
            <a:ext cx="765474" cy="765474"/>
          </a:xfrm>
          <a:prstGeom prst="rect">
            <a:avLst/>
          </a:prstGeom>
        </p:spPr>
      </p:pic>
      <p:pic>
        <p:nvPicPr>
          <p:cNvPr id="20" name="그래픽 19" descr="스마트폰 단색으로 채워진">
            <a:extLst>
              <a:ext uri="{FF2B5EF4-FFF2-40B4-BE49-F238E27FC236}">
                <a16:creationId xmlns:a16="http://schemas.microsoft.com/office/drawing/2014/main" id="{5AC022DE-A858-1687-1787-12E66658D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3107" y="1441650"/>
            <a:ext cx="890342" cy="890342"/>
          </a:xfrm>
          <a:prstGeom prst="rect">
            <a:avLst/>
          </a:prstGeom>
        </p:spPr>
      </p:pic>
      <p:pic>
        <p:nvPicPr>
          <p:cNvPr id="21" name="그래픽 20" descr="키보드 단색으로 채워진">
            <a:extLst>
              <a:ext uri="{FF2B5EF4-FFF2-40B4-BE49-F238E27FC236}">
                <a16:creationId xmlns:a16="http://schemas.microsoft.com/office/drawing/2014/main" id="{74A30851-4954-78DB-DE86-9C1FB95C1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3404" y="1418512"/>
            <a:ext cx="868146" cy="8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5F53AC4-3B62-5E53-60D4-5DFD145D2785}"/>
              </a:ext>
            </a:extLst>
          </p:cNvPr>
          <p:cNvSpPr/>
          <p:nvPr/>
        </p:nvSpPr>
        <p:spPr>
          <a:xfrm>
            <a:off x="668743" y="1688140"/>
            <a:ext cx="10403840" cy="495316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1B76C9B-DB81-EC5B-6D92-DC2EBC7FF1A7}"/>
              </a:ext>
            </a:extLst>
          </p:cNvPr>
          <p:cNvSpPr/>
          <p:nvPr/>
        </p:nvSpPr>
        <p:spPr>
          <a:xfrm>
            <a:off x="668744" y="1159197"/>
            <a:ext cx="10403840" cy="178746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822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작품 설계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</a:rPr>
              <a:t>시나리오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사람 아이콘 자식 아이콘 작업 아이콘, 사용자, 이모티콘, 공유 아이콘, 업로드, 컴퓨터, 아바타 png | Klipartz">
            <a:extLst>
              <a:ext uri="{FF2B5EF4-FFF2-40B4-BE49-F238E27FC236}">
                <a16:creationId xmlns:a16="http://schemas.microsoft.com/office/drawing/2014/main" id="{C735F937-F0C2-009D-8EB0-EE2D522CB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4" y="4065527"/>
            <a:ext cx="956761" cy="132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2DF62B-B945-6E0F-8CB9-80BBDFD41CF9}"/>
              </a:ext>
            </a:extLst>
          </p:cNvPr>
          <p:cNvSpPr/>
          <p:nvPr/>
        </p:nvSpPr>
        <p:spPr>
          <a:xfrm>
            <a:off x="0" y="5390273"/>
            <a:ext cx="1117768" cy="24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이용자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70EB9A-B442-0C86-543D-2E5A3B45FA85}"/>
              </a:ext>
            </a:extLst>
          </p:cNvPr>
          <p:cNvSpPr/>
          <p:nvPr/>
        </p:nvSpPr>
        <p:spPr>
          <a:xfrm>
            <a:off x="2170579" y="3805753"/>
            <a:ext cx="1117768" cy="24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메인 화면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8D5ED26-8BFC-0923-47D5-E73C3CFE11F8}"/>
              </a:ext>
            </a:extLst>
          </p:cNvPr>
          <p:cNvSpPr/>
          <p:nvPr/>
        </p:nvSpPr>
        <p:spPr>
          <a:xfrm>
            <a:off x="1151167" y="4232365"/>
            <a:ext cx="644566" cy="8839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D12BAB-6481-8F67-25E6-0218AC23154D}"/>
              </a:ext>
            </a:extLst>
          </p:cNvPr>
          <p:cNvSpPr/>
          <p:nvPr/>
        </p:nvSpPr>
        <p:spPr>
          <a:xfrm>
            <a:off x="4647607" y="3050937"/>
            <a:ext cx="1117768" cy="24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D46B2B-76CB-A775-987B-E82191202470}"/>
              </a:ext>
            </a:extLst>
          </p:cNvPr>
          <p:cNvSpPr/>
          <p:nvPr/>
        </p:nvSpPr>
        <p:spPr>
          <a:xfrm>
            <a:off x="4605327" y="4556145"/>
            <a:ext cx="1202329" cy="238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F112F74-369D-D584-EDAE-345FFDB57CCF}"/>
              </a:ext>
            </a:extLst>
          </p:cNvPr>
          <p:cNvSpPr/>
          <p:nvPr/>
        </p:nvSpPr>
        <p:spPr>
          <a:xfrm>
            <a:off x="3752027" y="4285940"/>
            <a:ext cx="465803" cy="8839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C7E748-39B4-16FA-EAC1-81D5D20F7399}"/>
              </a:ext>
            </a:extLst>
          </p:cNvPr>
          <p:cNvSpPr/>
          <p:nvPr/>
        </p:nvSpPr>
        <p:spPr>
          <a:xfrm>
            <a:off x="1794006" y="5487116"/>
            <a:ext cx="1981356" cy="270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홈페이지에 접근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0E9A1B-1EE0-77FC-CE40-24E7D5C2ED9E}"/>
              </a:ext>
            </a:extLst>
          </p:cNvPr>
          <p:cNvSpPr/>
          <p:nvPr/>
        </p:nvSpPr>
        <p:spPr>
          <a:xfrm>
            <a:off x="3782686" y="6257292"/>
            <a:ext cx="2853761" cy="256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이용자 확인 혹은 이용자 정보 취득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F026F28-99A5-E921-6586-2A2150517FF3}"/>
              </a:ext>
            </a:extLst>
          </p:cNvPr>
          <p:cNvSpPr/>
          <p:nvPr/>
        </p:nvSpPr>
        <p:spPr>
          <a:xfrm>
            <a:off x="6202734" y="4311181"/>
            <a:ext cx="465803" cy="8839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E11B3A52-3680-7152-346B-56B1910420A1}"/>
              </a:ext>
            </a:extLst>
          </p:cNvPr>
          <p:cNvSpPr/>
          <p:nvPr/>
        </p:nvSpPr>
        <p:spPr>
          <a:xfrm>
            <a:off x="8404756" y="4285940"/>
            <a:ext cx="465803" cy="8839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사람 아이콘 자식 아이콘 작업 아이콘, 사용자, 이모티콘, 공유 아이콘, 업로드, 컴퓨터, 아바타 png | Klipartz">
            <a:extLst>
              <a:ext uri="{FF2B5EF4-FFF2-40B4-BE49-F238E27FC236}">
                <a16:creationId xmlns:a16="http://schemas.microsoft.com/office/drawing/2014/main" id="{B098E3F7-0FF9-6795-EE18-C5859762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735" y="3995921"/>
            <a:ext cx="956761" cy="132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DA1B2-9419-0F6C-A77C-52BC014A7BB7}"/>
              </a:ext>
            </a:extLst>
          </p:cNvPr>
          <p:cNvSpPr/>
          <p:nvPr/>
        </p:nvSpPr>
        <p:spPr>
          <a:xfrm>
            <a:off x="10993728" y="5466921"/>
            <a:ext cx="1117768" cy="24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이용자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E0502ACF-B25C-64DF-3430-228804DFD604}"/>
              </a:ext>
            </a:extLst>
          </p:cNvPr>
          <p:cNvSpPr/>
          <p:nvPr/>
        </p:nvSpPr>
        <p:spPr>
          <a:xfrm>
            <a:off x="10673642" y="4232365"/>
            <a:ext cx="465803" cy="8839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69C3BC-F4E2-84F5-2CCB-C5EB09151987}"/>
              </a:ext>
            </a:extLst>
          </p:cNvPr>
          <p:cNvSpPr/>
          <p:nvPr/>
        </p:nvSpPr>
        <p:spPr>
          <a:xfrm>
            <a:off x="8567309" y="5477530"/>
            <a:ext cx="2339234" cy="415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로그아웃 및 홈페이지 나가기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AF7DEA-97C2-8933-6900-C257DBF199D2}"/>
              </a:ext>
            </a:extLst>
          </p:cNvPr>
          <p:cNvSpPr/>
          <p:nvPr/>
        </p:nvSpPr>
        <p:spPr>
          <a:xfrm>
            <a:off x="6476097" y="5317983"/>
            <a:ext cx="1925172" cy="836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홈페이지 이용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일일 박스오피스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주간 박스오피스</a:t>
            </a:r>
            <a:r>
              <a:rPr lang="en-US" altLang="ko-KR" sz="1200" dirty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검색 기능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E6CBF02-11FB-36E0-53E8-7576E216FD44}"/>
              </a:ext>
            </a:extLst>
          </p:cNvPr>
          <p:cNvSpPr/>
          <p:nvPr/>
        </p:nvSpPr>
        <p:spPr>
          <a:xfrm>
            <a:off x="2070712" y="1305147"/>
            <a:ext cx="2853761" cy="256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관리자 서버를 통한 사용자 정보 관리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C998B5-AD55-4BC1-DCC2-FD91EC44CA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06" y="4153713"/>
            <a:ext cx="1944437" cy="10696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0C6F97-ABB5-0B02-A985-7C57BE5150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89" y="3321355"/>
            <a:ext cx="2108603" cy="11599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E6CE77-8BBE-FD72-7ADA-004E431FA9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35" y="5010297"/>
            <a:ext cx="2150105" cy="11874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2D26A1-CA3E-1B40-7543-B2EC67060A4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216" y="4277773"/>
            <a:ext cx="1697768" cy="9352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984B8F7-D9EA-51D5-6969-2AA3ECE67C3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15" y="3487803"/>
            <a:ext cx="1488759" cy="8084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0C671B3-2535-050B-7354-D9DF4938FEA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37" y="4438909"/>
            <a:ext cx="1582117" cy="7561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2AEEA74-0151-D71B-DB90-845D6576C11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17" y="1247764"/>
            <a:ext cx="3673642" cy="16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5165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시스템 구성도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</a:rPr>
              <a:t>데이터 흐름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338437" y="5208278"/>
            <a:ext cx="1807774" cy="10089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이용자 관리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43" name="구름 42"/>
          <p:cNvSpPr/>
          <p:nvPr/>
        </p:nvSpPr>
        <p:spPr>
          <a:xfrm>
            <a:off x="5777810" y="2620135"/>
            <a:ext cx="2892426" cy="2166114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4"/>
                </a:solidFill>
              </a:rPr>
              <a:t>Internet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2" name="모서리가 둥근 직사각형 40">
            <a:extLst>
              <a:ext uri="{FF2B5EF4-FFF2-40B4-BE49-F238E27FC236}">
                <a16:creationId xmlns:a16="http://schemas.microsoft.com/office/drawing/2014/main" id="{4E37303A-DCAF-68F4-3725-E0AD6FC40112}"/>
              </a:ext>
            </a:extLst>
          </p:cNvPr>
          <p:cNvSpPr/>
          <p:nvPr/>
        </p:nvSpPr>
        <p:spPr>
          <a:xfrm>
            <a:off x="683613" y="2811036"/>
            <a:ext cx="1807774" cy="91650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로그아웃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40">
            <a:extLst>
              <a:ext uri="{FF2B5EF4-FFF2-40B4-BE49-F238E27FC236}">
                <a16:creationId xmlns:a16="http://schemas.microsoft.com/office/drawing/2014/main" id="{139D4FCD-FA06-EB4D-C2CF-69756A5FF2A5}"/>
              </a:ext>
            </a:extLst>
          </p:cNvPr>
          <p:cNvSpPr/>
          <p:nvPr/>
        </p:nvSpPr>
        <p:spPr>
          <a:xfrm>
            <a:off x="683613" y="3888971"/>
            <a:ext cx="1807774" cy="6116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 화면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40">
            <a:extLst>
              <a:ext uri="{FF2B5EF4-FFF2-40B4-BE49-F238E27FC236}">
                <a16:creationId xmlns:a16="http://schemas.microsoft.com/office/drawing/2014/main" id="{F31AE262-0820-2948-C2AD-D117920FB4B2}"/>
              </a:ext>
            </a:extLst>
          </p:cNvPr>
          <p:cNvSpPr/>
          <p:nvPr/>
        </p:nvSpPr>
        <p:spPr>
          <a:xfrm>
            <a:off x="684743" y="4764245"/>
            <a:ext cx="1806644" cy="10763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사용자가 영화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평가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40">
            <a:extLst>
              <a:ext uri="{FF2B5EF4-FFF2-40B4-BE49-F238E27FC236}">
                <a16:creationId xmlns:a16="http://schemas.microsoft.com/office/drawing/2014/main" id="{E10052BC-2F59-75D6-7EB8-16F12DEDA1E3}"/>
              </a:ext>
            </a:extLst>
          </p:cNvPr>
          <p:cNvSpPr/>
          <p:nvPr/>
        </p:nvSpPr>
        <p:spPr>
          <a:xfrm>
            <a:off x="589746" y="1511359"/>
            <a:ext cx="1985019" cy="12308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일일 박스오피스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주간 박스오피스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영화 정보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영화 검색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40">
            <a:extLst>
              <a:ext uri="{FF2B5EF4-FFF2-40B4-BE49-F238E27FC236}">
                <a16:creationId xmlns:a16="http://schemas.microsoft.com/office/drawing/2014/main" id="{8C99C971-D369-FDD2-9CD9-D7CDADB8D28C}"/>
              </a:ext>
            </a:extLst>
          </p:cNvPr>
          <p:cNvSpPr/>
          <p:nvPr/>
        </p:nvSpPr>
        <p:spPr>
          <a:xfrm>
            <a:off x="3079407" y="1545251"/>
            <a:ext cx="1807774" cy="42953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메인화면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40">
            <a:extLst>
              <a:ext uri="{FF2B5EF4-FFF2-40B4-BE49-F238E27FC236}">
                <a16:creationId xmlns:a16="http://schemas.microsoft.com/office/drawing/2014/main" id="{28041F33-C3EC-12F2-987C-6DEDFF8DC0D0}"/>
              </a:ext>
            </a:extLst>
          </p:cNvPr>
          <p:cNvSpPr/>
          <p:nvPr/>
        </p:nvSpPr>
        <p:spPr>
          <a:xfrm>
            <a:off x="5708922" y="5255284"/>
            <a:ext cx="1807774" cy="10089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관리자 페이지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40">
            <a:extLst>
              <a:ext uri="{FF2B5EF4-FFF2-40B4-BE49-F238E27FC236}">
                <a16:creationId xmlns:a16="http://schemas.microsoft.com/office/drawing/2014/main" id="{4308552A-BEE1-E584-C0C0-FDD59066A94F}"/>
              </a:ext>
            </a:extLst>
          </p:cNvPr>
          <p:cNvSpPr/>
          <p:nvPr/>
        </p:nvSpPr>
        <p:spPr>
          <a:xfrm>
            <a:off x="10046406" y="3132684"/>
            <a:ext cx="1807774" cy="10089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영화 관리 서버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40">
            <a:extLst>
              <a:ext uri="{FF2B5EF4-FFF2-40B4-BE49-F238E27FC236}">
                <a16:creationId xmlns:a16="http://schemas.microsoft.com/office/drawing/2014/main" id="{B6F29BF5-FE77-3679-C6B3-1251A311A38E}"/>
              </a:ext>
            </a:extLst>
          </p:cNvPr>
          <p:cNvSpPr/>
          <p:nvPr/>
        </p:nvSpPr>
        <p:spPr>
          <a:xfrm>
            <a:off x="7198275" y="1257101"/>
            <a:ext cx="1807774" cy="10089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기본 서비스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1A1FE-82D6-5FC8-D624-69231F6B06C2}"/>
              </a:ext>
            </a:extLst>
          </p:cNvPr>
          <p:cNvSpPr txBox="1"/>
          <p:nvPr/>
        </p:nvSpPr>
        <p:spPr>
          <a:xfrm>
            <a:off x="5174652" y="3269287"/>
            <a:ext cx="25840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40474D"/>
                </a:solidFill>
              </a:rPr>
              <a:t>1</a:t>
            </a:r>
            <a:endParaRPr lang="ko-KR" altLang="en-US" sz="1500" b="1" dirty="0">
              <a:solidFill>
                <a:srgbClr val="40474D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C042720-262F-D26F-862C-869917E63A32}"/>
              </a:ext>
            </a:extLst>
          </p:cNvPr>
          <p:cNvCxnSpPr>
            <a:cxnSpLocks/>
            <a:stCxn id="15" idx="3"/>
            <a:endCxn id="43" idx="2"/>
          </p:cNvCxnSpPr>
          <p:nvPr/>
        </p:nvCxnSpPr>
        <p:spPr>
          <a:xfrm>
            <a:off x="4887181" y="3692938"/>
            <a:ext cx="899601" cy="1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47FDCBF-693A-B52E-1692-147B06605B94}"/>
              </a:ext>
            </a:extLst>
          </p:cNvPr>
          <p:cNvCxnSpPr>
            <a:cxnSpLocks/>
          </p:cNvCxnSpPr>
          <p:nvPr/>
        </p:nvCxnSpPr>
        <p:spPr>
          <a:xfrm>
            <a:off x="2491387" y="3222754"/>
            <a:ext cx="5880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0A2308-5C7F-6720-5275-89782F2A34F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574765" y="2008782"/>
            <a:ext cx="499398" cy="1179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AFEEBB9-8826-AADE-BD95-7A9F1ED6BA6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91387" y="4194787"/>
            <a:ext cx="58802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49FD26-0F8C-8692-9387-3D2525249B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491387" y="5302436"/>
            <a:ext cx="588020" cy="103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C8E4061-8580-E5A0-8552-0E9AFE8A89AB}"/>
              </a:ext>
            </a:extLst>
          </p:cNvPr>
          <p:cNvCxnSpPr>
            <a:cxnSpLocks/>
            <a:stCxn id="37" idx="2"/>
            <a:endCxn id="43" idx="3"/>
          </p:cNvCxnSpPr>
          <p:nvPr/>
        </p:nvCxnSpPr>
        <p:spPr>
          <a:xfrm flipH="1">
            <a:off x="7224023" y="2266095"/>
            <a:ext cx="878139" cy="47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536DB08-BB00-7210-07E8-B6F65A095763}"/>
              </a:ext>
            </a:extLst>
          </p:cNvPr>
          <p:cNvCxnSpPr>
            <a:cxnSpLocks/>
            <a:stCxn id="36" idx="1"/>
            <a:endCxn id="43" idx="0"/>
          </p:cNvCxnSpPr>
          <p:nvPr/>
        </p:nvCxnSpPr>
        <p:spPr>
          <a:xfrm flipH="1">
            <a:off x="8667826" y="3637181"/>
            <a:ext cx="1378580" cy="6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D6E1724-BDC7-914D-DFF3-6C54B39BBD45}"/>
              </a:ext>
            </a:extLst>
          </p:cNvPr>
          <p:cNvSpPr txBox="1"/>
          <p:nvPr/>
        </p:nvSpPr>
        <p:spPr>
          <a:xfrm>
            <a:off x="7824522" y="2479995"/>
            <a:ext cx="29687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40474D"/>
                </a:solidFill>
              </a:rPr>
              <a:t>2</a:t>
            </a:r>
            <a:endParaRPr lang="ko-KR" altLang="en-US" sz="1500" b="1" dirty="0">
              <a:solidFill>
                <a:srgbClr val="40474D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6187726-A2FA-EE9D-BDB6-C78A97E65ECB}"/>
              </a:ext>
            </a:extLst>
          </p:cNvPr>
          <p:cNvSpPr txBox="1"/>
          <p:nvPr/>
        </p:nvSpPr>
        <p:spPr>
          <a:xfrm>
            <a:off x="9254700" y="3253582"/>
            <a:ext cx="29687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40474D"/>
                </a:solidFill>
              </a:rPr>
              <a:t>2</a:t>
            </a:r>
            <a:endParaRPr lang="ko-KR" altLang="en-US" sz="1500" b="1" dirty="0">
              <a:solidFill>
                <a:srgbClr val="40474D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641AC9-8078-9E2C-185D-C2A3A32BFC7E}"/>
              </a:ext>
            </a:extLst>
          </p:cNvPr>
          <p:cNvSpPr txBox="1"/>
          <p:nvPr/>
        </p:nvSpPr>
        <p:spPr>
          <a:xfrm>
            <a:off x="2504114" y="2830742"/>
            <a:ext cx="29687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40474D"/>
                </a:solidFill>
              </a:rPr>
              <a:t>3</a:t>
            </a:r>
            <a:endParaRPr lang="ko-KR" altLang="en-US" sz="1500" b="1" dirty="0">
              <a:solidFill>
                <a:srgbClr val="40474D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0177B6-81DF-A194-8DEF-D3BAD92AC6B2}"/>
              </a:ext>
            </a:extLst>
          </p:cNvPr>
          <p:cNvSpPr txBox="1"/>
          <p:nvPr/>
        </p:nvSpPr>
        <p:spPr>
          <a:xfrm>
            <a:off x="9399702" y="4786250"/>
            <a:ext cx="31451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40474D"/>
                </a:solidFill>
              </a:rPr>
              <a:t>4</a:t>
            </a:r>
            <a:endParaRPr lang="ko-KR" altLang="en-US" sz="1500" b="1" dirty="0">
              <a:solidFill>
                <a:srgbClr val="40474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DB4E89-853D-C4CA-B307-910304FDBC93}"/>
              </a:ext>
            </a:extLst>
          </p:cNvPr>
          <p:cNvSpPr txBox="1"/>
          <p:nvPr/>
        </p:nvSpPr>
        <p:spPr>
          <a:xfrm>
            <a:off x="6715849" y="4857277"/>
            <a:ext cx="29687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40474D"/>
                </a:solidFill>
              </a:rPr>
              <a:t>5</a:t>
            </a:r>
            <a:endParaRPr lang="ko-KR" altLang="en-US" sz="1500" b="1" dirty="0">
              <a:solidFill>
                <a:srgbClr val="40474D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1FA62-3A08-68FD-03C0-62DC5879177A}"/>
              </a:ext>
            </a:extLst>
          </p:cNvPr>
          <p:cNvSpPr txBox="1"/>
          <p:nvPr/>
        </p:nvSpPr>
        <p:spPr>
          <a:xfrm>
            <a:off x="2626958" y="3818513"/>
            <a:ext cx="304892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40474D"/>
                </a:solidFill>
              </a:rPr>
              <a:t>6</a:t>
            </a:r>
            <a:endParaRPr lang="ko-KR" altLang="en-US" sz="1500" b="1" dirty="0">
              <a:solidFill>
                <a:srgbClr val="40474D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61E6D9B-B9B5-2F7C-2064-FA9E09859F8E}"/>
              </a:ext>
            </a:extLst>
          </p:cNvPr>
          <p:cNvSpPr txBox="1"/>
          <p:nvPr/>
        </p:nvSpPr>
        <p:spPr>
          <a:xfrm>
            <a:off x="9844525" y="4786249"/>
            <a:ext cx="30168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40474D"/>
                </a:solidFill>
              </a:rPr>
              <a:t>7</a:t>
            </a:r>
            <a:endParaRPr lang="ko-KR" altLang="en-US" sz="1500" b="1" dirty="0">
              <a:solidFill>
                <a:srgbClr val="40474D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DDBB401-6114-AD9B-5B2B-1C91A409AB86}"/>
              </a:ext>
            </a:extLst>
          </p:cNvPr>
          <p:cNvSpPr txBox="1"/>
          <p:nvPr/>
        </p:nvSpPr>
        <p:spPr>
          <a:xfrm>
            <a:off x="7111420" y="4857277"/>
            <a:ext cx="30970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40474D"/>
                </a:solidFill>
              </a:rPr>
              <a:t>8</a:t>
            </a:r>
            <a:endParaRPr lang="ko-KR" altLang="en-US" sz="1500" b="1" dirty="0">
              <a:solidFill>
                <a:srgbClr val="40474D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018E65-AFAB-EE2D-CF79-2F5F4680EF3C}"/>
              </a:ext>
            </a:extLst>
          </p:cNvPr>
          <p:cNvSpPr txBox="1"/>
          <p:nvPr/>
        </p:nvSpPr>
        <p:spPr>
          <a:xfrm>
            <a:off x="2648544" y="1576245"/>
            <a:ext cx="304892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40474D"/>
                </a:solidFill>
              </a:rPr>
              <a:t>9</a:t>
            </a:r>
            <a:endParaRPr lang="ko-KR" altLang="en-US" sz="1500" b="1" dirty="0">
              <a:solidFill>
                <a:srgbClr val="40474D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943D2C3-B746-E41E-3E68-C6E753D7FF28}"/>
              </a:ext>
            </a:extLst>
          </p:cNvPr>
          <p:cNvSpPr txBox="1"/>
          <p:nvPr/>
        </p:nvSpPr>
        <p:spPr>
          <a:xfrm>
            <a:off x="2606866" y="4885113"/>
            <a:ext cx="38824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40474D"/>
                </a:solidFill>
              </a:rPr>
              <a:t>10</a:t>
            </a:r>
            <a:endParaRPr lang="ko-KR" altLang="en-US" sz="1500" b="1" dirty="0">
              <a:solidFill>
                <a:srgbClr val="40474D"/>
              </a:solidFill>
            </a:endParaRPr>
          </a:p>
        </p:txBody>
      </p:sp>
      <p:cxnSp>
        <p:nvCxnSpPr>
          <p:cNvPr id="95" name="연결선: 구부러짐 94">
            <a:extLst>
              <a:ext uri="{FF2B5EF4-FFF2-40B4-BE49-F238E27FC236}">
                <a16:creationId xmlns:a16="http://schemas.microsoft.com/office/drawing/2014/main" id="{73447D2E-CD61-E340-F920-36A772C575B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801018" y="3916177"/>
            <a:ext cx="47006" cy="2629515"/>
          </a:xfrm>
          <a:prstGeom prst="curvedConnector3">
            <a:avLst>
              <a:gd name="adj1" fmla="val -349071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33333004-C930-9E10-2388-D3824D77986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62848" y="3959690"/>
            <a:ext cx="2009513" cy="218567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6ACC6F5B-8FC4-0004-4D35-59619E12826A}"/>
              </a:ext>
            </a:extLst>
          </p:cNvPr>
          <p:cNvCxnSpPr/>
          <p:nvPr/>
        </p:nvCxnSpPr>
        <p:spPr>
          <a:xfrm rot="16200000" flipH="1">
            <a:off x="7898837" y="4366661"/>
            <a:ext cx="1052676" cy="6963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29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1695</Words>
  <Application>Microsoft Office PowerPoint</Application>
  <PresentationFormat>와이드스크린</PresentationFormat>
  <Paragraphs>493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Pretendard</vt:lpstr>
      <vt:lpstr>Pretendard ExtraBold</vt:lpstr>
      <vt:lpstr>맑은 고딕</vt:lpstr>
      <vt:lpstr>Arial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Router를 이용하여 경로 지정 </vt:lpstr>
      <vt:lpstr>전체 화면 구성</vt:lpstr>
      <vt:lpstr>기본 틀 제공</vt:lpstr>
      <vt:lpstr>메인화면</vt:lpstr>
      <vt:lpstr>Dailyboxoffice</vt:lpstr>
      <vt:lpstr>weeklyboxoffice</vt:lpstr>
      <vt:lpstr>홈페이지에 들어오면 보이는 화면</vt:lpstr>
      <vt:lpstr>홈페이지에 들어오면 보이는 화면</vt:lpstr>
      <vt:lpstr>영화 검색</vt:lpstr>
      <vt:lpstr>serachmovie</vt:lpstr>
      <vt:lpstr>‘괴물’이라는 영화 검색 화면</vt:lpstr>
      <vt:lpstr>Onemovie/:id</vt:lpstr>
      <vt:lpstr>showWhatMoive</vt:lpstr>
      <vt:lpstr>Movie_evaluation</vt:lpstr>
      <vt:lpstr>PowerPoint 프레젠테이션</vt:lpstr>
      <vt:lpstr>PowerPoint 프레젠테이션</vt:lpstr>
      <vt:lpstr>로그인 </vt:lpstr>
      <vt:lpstr>PowerPoint 프레젠테이션</vt:lpstr>
      <vt:lpstr>Usermembership</vt:lpstr>
      <vt:lpstr>PowerPoint 프레젠테이션</vt:lpstr>
      <vt:lpstr>manager</vt:lpstr>
      <vt:lpstr>PowerPoint 프레젠테이션</vt:lpstr>
      <vt:lpstr>PowerPoint 프레젠테이션</vt:lpstr>
      <vt:lpstr>서버 router</vt:lpstr>
      <vt:lpstr>passport-session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young ho choo</cp:lastModifiedBy>
  <cp:revision>77</cp:revision>
  <dcterms:created xsi:type="dcterms:W3CDTF">2021-10-22T06:13:27Z</dcterms:created>
  <dcterms:modified xsi:type="dcterms:W3CDTF">2023-12-14T02:12:51Z</dcterms:modified>
</cp:coreProperties>
</file>